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0688638" cy="15124113"/>
  <p:notesSz cx="6858000" cy="9144000"/>
  <p:defaultTextStyle>
    <a:defPPr>
      <a:defRPr lang="en-US"/>
    </a:defPPr>
    <a:lvl1pPr marL="0" algn="l" defTabSz="73746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37464" algn="l" defTabSz="73746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74927" algn="l" defTabSz="73746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212391" algn="l" defTabSz="73746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49854" algn="l" defTabSz="73746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87318" algn="l" defTabSz="73746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424782" algn="l" defTabSz="73746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162245" algn="l" defTabSz="73746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99709" algn="l" defTabSz="73746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764">
          <p15:clr>
            <a:srgbClr val="A4A3A4"/>
          </p15:clr>
        </p15:guide>
        <p15:guide id="2" pos="336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125" d="100"/>
          <a:sy n="125" d="100"/>
        </p:scale>
        <p:origin x="588" y="-5814"/>
      </p:cViewPr>
      <p:guideLst>
        <p:guide orient="horz" pos="4764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648" y="4698279"/>
            <a:ext cx="9085342" cy="3241882"/>
          </a:xfrm>
        </p:spPr>
        <p:txBody>
          <a:bodyPr/>
          <a:lstStyle/>
          <a:p>
            <a:r>
              <a:rPr lang="nl-BE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3296" y="8570331"/>
            <a:ext cx="7482047" cy="3865051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374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749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2123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498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873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4247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1622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99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BE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24021-0425-574A-A715-F377442CB32E}" type="datetimeFigureOut">
              <a:rPr lang="en-US" smtClean="0"/>
              <a:t>26-Mar-17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8FF8E-B3EA-A343-B866-C98301F9FB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06586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BE" smtClean="0"/>
              <a:t>Click to edit Master text styles</a:t>
            </a:r>
          </a:p>
          <a:p>
            <a:pPr lvl="1"/>
            <a:r>
              <a:rPr lang="nl-BE" smtClean="0"/>
              <a:t>Second level</a:t>
            </a:r>
          </a:p>
          <a:p>
            <a:pPr lvl="2"/>
            <a:r>
              <a:rPr lang="nl-BE" smtClean="0"/>
              <a:t>Third level</a:t>
            </a:r>
          </a:p>
          <a:p>
            <a:pPr lvl="3"/>
            <a:r>
              <a:rPr lang="nl-BE" smtClean="0"/>
              <a:t>Fourth level</a:t>
            </a:r>
          </a:p>
          <a:p>
            <a:pPr lvl="4"/>
            <a:r>
              <a:rPr lang="nl-B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24021-0425-574A-A715-F377442CB32E}" type="datetimeFigureOut">
              <a:rPr lang="en-US" smtClean="0"/>
              <a:t>26-Mar-17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8FF8E-B3EA-A343-B866-C98301F9FB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87609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59363" y="1337363"/>
            <a:ext cx="2809479" cy="28455739"/>
          </a:xfrm>
        </p:spPr>
        <p:txBody>
          <a:bodyPr vert="eaVert"/>
          <a:lstStyle/>
          <a:p>
            <a:r>
              <a:rPr lang="nl-B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5361" y="1337363"/>
            <a:ext cx="8255859" cy="28455739"/>
          </a:xfrm>
        </p:spPr>
        <p:txBody>
          <a:bodyPr vert="eaVert"/>
          <a:lstStyle/>
          <a:p>
            <a:pPr lvl="0"/>
            <a:r>
              <a:rPr lang="nl-BE" smtClean="0"/>
              <a:t>Click to edit Master text styles</a:t>
            </a:r>
          </a:p>
          <a:p>
            <a:pPr lvl="1"/>
            <a:r>
              <a:rPr lang="nl-BE" smtClean="0"/>
              <a:t>Second level</a:t>
            </a:r>
          </a:p>
          <a:p>
            <a:pPr lvl="2"/>
            <a:r>
              <a:rPr lang="nl-BE" smtClean="0"/>
              <a:t>Third level</a:t>
            </a:r>
          </a:p>
          <a:p>
            <a:pPr lvl="3"/>
            <a:r>
              <a:rPr lang="nl-BE" smtClean="0"/>
              <a:t>Fourth level</a:t>
            </a:r>
          </a:p>
          <a:p>
            <a:pPr lvl="4"/>
            <a:r>
              <a:rPr lang="nl-B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24021-0425-574A-A715-F377442CB32E}" type="datetimeFigureOut">
              <a:rPr lang="en-US" smtClean="0"/>
              <a:t>26-Mar-17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8FF8E-B3EA-A343-B866-C98301F9FB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58627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BE" smtClean="0"/>
              <a:t>Click to edit Master text styles</a:t>
            </a:r>
          </a:p>
          <a:p>
            <a:pPr lvl="1"/>
            <a:r>
              <a:rPr lang="nl-BE" smtClean="0"/>
              <a:t>Second level</a:t>
            </a:r>
          </a:p>
          <a:p>
            <a:pPr lvl="2"/>
            <a:r>
              <a:rPr lang="nl-BE" smtClean="0"/>
              <a:t>Third level</a:t>
            </a:r>
          </a:p>
          <a:p>
            <a:pPr lvl="3"/>
            <a:r>
              <a:rPr lang="nl-BE" smtClean="0"/>
              <a:t>Fourth level</a:t>
            </a:r>
          </a:p>
          <a:p>
            <a:pPr lvl="4"/>
            <a:r>
              <a:rPr lang="nl-B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24021-0425-574A-A715-F377442CB32E}" type="datetimeFigureOut">
              <a:rPr lang="en-US" smtClean="0"/>
              <a:t>26-Mar-17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8FF8E-B3EA-A343-B866-C98301F9FB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9387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4329" y="9718644"/>
            <a:ext cx="9085342" cy="3003817"/>
          </a:xfrm>
        </p:spPr>
        <p:txBody>
          <a:bodyPr anchor="t"/>
          <a:lstStyle>
            <a:lvl1pPr algn="l">
              <a:defRPr sz="6500" b="1" cap="all"/>
            </a:lvl1pPr>
          </a:lstStyle>
          <a:p>
            <a:r>
              <a:rPr lang="nl-B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4329" y="6410245"/>
            <a:ext cx="9085342" cy="330839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37464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74927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3pPr>
            <a:lvl4pPr marL="2212391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4pPr>
            <a:lvl5pPr marL="2949854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5pPr>
            <a:lvl6pPr marL="3687318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6pPr>
            <a:lvl7pPr marL="4424782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7pPr>
            <a:lvl8pPr marL="5162245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8pPr>
            <a:lvl9pPr marL="5899709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BE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24021-0425-574A-A715-F377442CB32E}" type="datetimeFigureOut">
              <a:rPr lang="en-US" smtClean="0"/>
              <a:t>26-Mar-17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8FF8E-B3EA-A343-B866-C98301F9FB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7488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5361" y="7782617"/>
            <a:ext cx="5531741" cy="22010485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nl-BE" smtClean="0"/>
              <a:t>Click to edit Master text styles</a:t>
            </a:r>
          </a:p>
          <a:p>
            <a:pPr lvl="1"/>
            <a:r>
              <a:rPr lang="nl-BE" smtClean="0"/>
              <a:t>Second level</a:t>
            </a:r>
          </a:p>
          <a:p>
            <a:pPr lvl="2"/>
            <a:r>
              <a:rPr lang="nl-BE" smtClean="0"/>
              <a:t>Third level</a:t>
            </a:r>
          </a:p>
          <a:p>
            <a:pPr lvl="3"/>
            <a:r>
              <a:rPr lang="nl-BE" smtClean="0"/>
              <a:t>Fourth level</a:t>
            </a:r>
          </a:p>
          <a:p>
            <a:pPr lvl="4"/>
            <a:r>
              <a:rPr lang="nl-BE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5245" y="7782617"/>
            <a:ext cx="5533597" cy="22010485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nl-BE" smtClean="0"/>
              <a:t>Click to edit Master text styles</a:t>
            </a:r>
          </a:p>
          <a:p>
            <a:pPr lvl="1"/>
            <a:r>
              <a:rPr lang="nl-BE" smtClean="0"/>
              <a:t>Second level</a:t>
            </a:r>
          </a:p>
          <a:p>
            <a:pPr lvl="2"/>
            <a:r>
              <a:rPr lang="nl-BE" smtClean="0"/>
              <a:t>Third level</a:t>
            </a:r>
          </a:p>
          <a:p>
            <a:pPr lvl="3"/>
            <a:r>
              <a:rPr lang="nl-BE" smtClean="0"/>
              <a:t>Fourth level</a:t>
            </a:r>
          </a:p>
          <a:p>
            <a:pPr lvl="4"/>
            <a:r>
              <a:rPr lang="nl-BE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24021-0425-574A-A715-F377442CB32E}" type="datetimeFigureOut">
              <a:rPr lang="en-US" smtClean="0"/>
              <a:t>26-Mar-17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8FF8E-B3EA-A343-B866-C98301F9FB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38936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432" y="605666"/>
            <a:ext cx="9619774" cy="2520686"/>
          </a:xfrm>
        </p:spPr>
        <p:txBody>
          <a:bodyPr/>
          <a:lstStyle>
            <a:lvl1pPr>
              <a:defRPr/>
            </a:lvl1pPr>
          </a:lstStyle>
          <a:p>
            <a:r>
              <a:rPr lang="nl-B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432" y="3385422"/>
            <a:ext cx="4722671" cy="1410883"/>
          </a:xfrm>
        </p:spPr>
        <p:txBody>
          <a:bodyPr anchor="b"/>
          <a:lstStyle>
            <a:lvl1pPr marL="0" indent="0">
              <a:buNone/>
              <a:defRPr sz="3900" b="1"/>
            </a:lvl1pPr>
            <a:lvl2pPr marL="737464" indent="0">
              <a:buNone/>
              <a:defRPr sz="3200" b="1"/>
            </a:lvl2pPr>
            <a:lvl3pPr marL="1474927" indent="0">
              <a:buNone/>
              <a:defRPr sz="2900" b="1"/>
            </a:lvl3pPr>
            <a:lvl4pPr marL="2212391" indent="0">
              <a:buNone/>
              <a:defRPr sz="2600" b="1"/>
            </a:lvl4pPr>
            <a:lvl5pPr marL="2949854" indent="0">
              <a:buNone/>
              <a:defRPr sz="2600" b="1"/>
            </a:lvl5pPr>
            <a:lvl6pPr marL="3687318" indent="0">
              <a:buNone/>
              <a:defRPr sz="2600" b="1"/>
            </a:lvl6pPr>
            <a:lvl7pPr marL="4424782" indent="0">
              <a:buNone/>
              <a:defRPr sz="2600" b="1"/>
            </a:lvl7pPr>
            <a:lvl8pPr marL="5162245" indent="0">
              <a:buNone/>
              <a:defRPr sz="2600" b="1"/>
            </a:lvl8pPr>
            <a:lvl9pPr marL="5899709" indent="0">
              <a:buNone/>
              <a:defRPr sz="2600" b="1"/>
            </a:lvl9pPr>
          </a:lstStyle>
          <a:p>
            <a:pPr lvl="0"/>
            <a:r>
              <a:rPr lang="nl-BE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4432" y="4796304"/>
            <a:ext cx="4722671" cy="8713871"/>
          </a:xfrm>
        </p:spPr>
        <p:txBody>
          <a:bodyPr/>
          <a:lstStyle>
            <a:lvl1pPr>
              <a:defRPr sz="3900"/>
            </a:lvl1pPr>
            <a:lvl2pPr>
              <a:defRPr sz="3200"/>
            </a:lvl2pPr>
            <a:lvl3pPr>
              <a:defRPr sz="29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nl-BE" smtClean="0"/>
              <a:t>Click to edit Master text styles</a:t>
            </a:r>
          </a:p>
          <a:p>
            <a:pPr lvl="1"/>
            <a:r>
              <a:rPr lang="nl-BE" smtClean="0"/>
              <a:t>Second level</a:t>
            </a:r>
          </a:p>
          <a:p>
            <a:pPr lvl="2"/>
            <a:r>
              <a:rPr lang="nl-BE" smtClean="0"/>
              <a:t>Third level</a:t>
            </a:r>
          </a:p>
          <a:p>
            <a:pPr lvl="3"/>
            <a:r>
              <a:rPr lang="nl-BE" smtClean="0"/>
              <a:t>Fourth level</a:t>
            </a:r>
          </a:p>
          <a:p>
            <a:pPr lvl="4"/>
            <a:r>
              <a:rPr lang="nl-BE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29680" y="3385422"/>
            <a:ext cx="4724526" cy="1410883"/>
          </a:xfrm>
        </p:spPr>
        <p:txBody>
          <a:bodyPr anchor="b"/>
          <a:lstStyle>
            <a:lvl1pPr marL="0" indent="0">
              <a:buNone/>
              <a:defRPr sz="3900" b="1"/>
            </a:lvl1pPr>
            <a:lvl2pPr marL="737464" indent="0">
              <a:buNone/>
              <a:defRPr sz="3200" b="1"/>
            </a:lvl2pPr>
            <a:lvl3pPr marL="1474927" indent="0">
              <a:buNone/>
              <a:defRPr sz="2900" b="1"/>
            </a:lvl3pPr>
            <a:lvl4pPr marL="2212391" indent="0">
              <a:buNone/>
              <a:defRPr sz="2600" b="1"/>
            </a:lvl4pPr>
            <a:lvl5pPr marL="2949854" indent="0">
              <a:buNone/>
              <a:defRPr sz="2600" b="1"/>
            </a:lvl5pPr>
            <a:lvl6pPr marL="3687318" indent="0">
              <a:buNone/>
              <a:defRPr sz="2600" b="1"/>
            </a:lvl6pPr>
            <a:lvl7pPr marL="4424782" indent="0">
              <a:buNone/>
              <a:defRPr sz="2600" b="1"/>
            </a:lvl7pPr>
            <a:lvl8pPr marL="5162245" indent="0">
              <a:buNone/>
              <a:defRPr sz="2600" b="1"/>
            </a:lvl8pPr>
            <a:lvl9pPr marL="5899709" indent="0">
              <a:buNone/>
              <a:defRPr sz="2600" b="1"/>
            </a:lvl9pPr>
          </a:lstStyle>
          <a:p>
            <a:pPr lvl="0"/>
            <a:r>
              <a:rPr lang="nl-BE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29680" y="4796304"/>
            <a:ext cx="4724526" cy="8713871"/>
          </a:xfrm>
        </p:spPr>
        <p:txBody>
          <a:bodyPr/>
          <a:lstStyle>
            <a:lvl1pPr>
              <a:defRPr sz="3900"/>
            </a:lvl1pPr>
            <a:lvl2pPr>
              <a:defRPr sz="3200"/>
            </a:lvl2pPr>
            <a:lvl3pPr>
              <a:defRPr sz="29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nl-BE" smtClean="0"/>
              <a:t>Click to edit Master text styles</a:t>
            </a:r>
          </a:p>
          <a:p>
            <a:pPr lvl="1"/>
            <a:r>
              <a:rPr lang="nl-BE" smtClean="0"/>
              <a:t>Second level</a:t>
            </a:r>
          </a:p>
          <a:p>
            <a:pPr lvl="2"/>
            <a:r>
              <a:rPr lang="nl-BE" smtClean="0"/>
              <a:t>Third level</a:t>
            </a:r>
          </a:p>
          <a:p>
            <a:pPr lvl="3"/>
            <a:r>
              <a:rPr lang="nl-BE" smtClean="0"/>
              <a:t>Fourth level</a:t>
            </a:r>
          </a:p>
          <a:p>
            <a:pPr lvl="4"/>
            <a:r>
              <a:rPr lang="nl-BE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24021-0425-574A-A715-F377442CB32E}" type="datetimeFigureOut">
              <a:rPr lang="en-US" smtClean="0"/>
              <a:t>26-Mar-17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8FF8E-B3EA-A343-B866-C98301F9FB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77255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24021-0425-574A-A715-F377442CB32E}" type="datetimeFigureOut">
              <a:rPr lang="en-US" smtClean="0"/>
              <a:t>26-Mar-17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8FF8E-B3EA-A343-B866-C98301F9FB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44118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24021-0425-574A-A715-F377442CB32E}" type="datetimeFigureOut">
              <a:rPr lang="en-US" smtClean="0"/>
              <a:t>26-Mar-17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8FF8E-B3EA-A343-B866-C98301F9FB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99564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433" y="602164"/>
            <a:ext cx="3516488" cy="2562697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nl-B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78960" y="602165"/>
            <a:ext cx="5975246" cy="12908011"/>
          </a:xfrm>
        </p:spPr>
        <p:txBody>
          <a:bodyPr/>
          <a:lstStyle>
            <a:lvl1pPr>
              <a:defRPr sz="5200"/>
            </a:lvl1pPr>
            <a:lvl2pPr>
              <a:defRPr sz="4500"/>
            </a:lvl2pPr>
            <a:lvl3pPr>
              <a:defRPr sz="39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nl-BE" smtClean="0"/>
              <a:t>Click to edit Master text styles</a:t>
            </a:r>
          </a:p>
          <a:p>
            <a:pPr lvl="1"/>
            <a:r>
              <a:rPr lang="nl-BE" smtClean="0"/>
              <a:t>Second level</a:t>
            </a:r>
          </a:p>
          <a:p>
            <a:pPr lvl="2"/>
            <a:r>
              <a:rPr lang="nl-BE" smtClean="0"/>
              <a:t>Third level</a:t>
            </a:r>
          </a:p>
          <a:p>
            <a:pPr lvl="3"/>
            <a:r>
              <a:rPr lang="nl-BE" smtClean="0"/>
              <a:t>Fourth level</a:t>
            </a:r>
          </a:p>
          <a:p>
            <a:pPr lvl="4"/>
            <a:r>
              <a:rPr lang="nl-BE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4433" y="3164862"/>
            <a:ext cx="3516488" cy="10345315"/>
          </a:xfrm>
        </p:spPr>
        <p:txBody>
          <a:bodyPr/>
          <a:lstStyle>
            <a:lvl1pPr marL="0" indent="0">
              <a:buNone/>
              <a:defRPr sz="2300"/>
            </a:lvl1pPr>
            <a:lvl2pPr marL="737464" indent="0">
              <a:buNone/>
              <a:defRPr sz="1900"/>
            </a:lvl2pPr>
            <a:lvl3pPr marL="1474927" indent="0">
              <a:buNone/>
              <a:defRPr sz="1600"/>
            </a:lvl3pPr>
            <a:lvl4pPr marL="2212391" indent="0">
              <a:buNone/>
              <a:defRPr sz="1500"/>
            </a:lvl4pPr>
            <a:lvl5pPr marL="2949854" indent="0">
              <a:buNone/>
              <a:defRPr sz="1500"/>
            </a:lvl5pPr>
            <a:lvl6pPr marL="3687318" indent="0">
              <a:buNone/>
              <a:defRPr sz="1500"/>
            </a:lvl6pPr>
            <a:lvl7pPr marL="4424782" indent="0">
              <a:buNone/>
              <a:defRPr sz="1500"/>
            </a:lvl7pPr>
            <a:lvl8pPr marL="5162245" indent="0">
              <a:buNone/>
              <a:defRPr sz="1500"/>
            </a:lvl8pPr>
            <a:lvl9pPr marL="5899709" indent="0">
              <a:buNone/>
              <a:defRPr sz="1500"/>
            </a:lvl9pPr>
          </a:lstStyle>
          <a:p>
            <a:pPr lvl="0"/>
            <a:r>
              <a:rPr lang="nl-B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24021-0425-574A-A715-F377442CB32E}" type="datetimeFigureOut">
              <a:rPr lang="en-US" smtClean="0"/>
              <a:t>26-Mar-17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8FF8E-B3EA-A343-B866-C98301F9FB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68151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95048" y="10586879"/>
            <a:ext cx="6413183" cy="124984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nl-BE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095048" y="1351367"/>
            <a:ext cx="6413183" cy="9074468"/>
          </a:xfrm>
        </p:spPr>
        <p:txBody>
          <a:bodyPr/>
          <a:lstStyle>
            <a:lvl1pPr marL="0" indent="0">
              <a:buNone/>
              <a:defRPr sz="5200"/>
            </a:lvl1pPr>
            <a:lvl2pPr marL="737464" indent="0">
              <a:buNone/>
              <a:defRPr sz="4500"/>
            </a:lvl2pPr>
            <a:lvl3pPr marL="1474927" indent="0">
              <a:buNone/>
              <a:defRPr sz="3900"/>
            </a:lvl3pPr>
            <a:lvl4pPr marL="2212391" indent="0">
              <a:buNone/>
              <a:defRPr sz="3200"/>
            </a:lvl4pPr>
            <a:lvl5pPr marL="2949854" indent="0">
              <a:buNone/>
              <a:defRPr sz="3200"/>
            </a:lvl5pPr>
            <a:lvl6pPr marL="3687318" indent="0">
              <a:buNone/>
              <a:defRPr sz="3200"/>
            </a:lvl6pPr>
            <a:lvl7pPr marL="4424782" indent="0">
              <a:buNone/>
              <a:defRPr sz="3200"/>
            </a:lvl7pPr>
            <a:lvl8pPr marL="5162245" indent="0">
              <a:buNone/>
              <a:defRPr sz="3200"/>
            </a:lvl8pPr>
            <a:lvl9pPr marL="5899709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95048" y="11836720"/>
            <a:ext cx="6413183" cy="1774982"/>
          </a:xfrm>
        </p:spPr>
        <p:txBody>
          <a:bodyPr/>
          <a:lstStyle>
            <a:lvl1pPr marL="0" indent="0">
              <a:buNone/>
              <a:defRPr sz="2300"/>
            </a:lvl1pPr>
            <a:lvl2pPr marL="737464" indent="0">
              <a:buNone/>
              <a:defRPr sz="1900"/>
            </a:lvl2pPr>
            <a:lvl3pPr marL="1474927" indent="0">
              <a:buNone/>
              <a:defRPr sz="1600"/>
            </a:lvl3pPr>
            <a:lvl4pPr marL="2212391" indent="0">
              <a:buNone/>
              <a:defRPr sz="1500"/>
            </a:lvl4pPr>
            <a:lvl5pPr marL="2949854" indent="0">
              <a:buNone/>
              <a:defRPr sz="1500"/>
            </a:lvl5pPr>
            <a:lvl6pPr marL="3687318" indent="0">
              <a:buNone/>
              <a:defRPr sz="1500"/>
            </a:lvl6pPr>
            <a:lvl7pPr marL="4424782" indent="0">
              <a:buNone/>
              <a:defRPr sz="1500"/>
            </a:lvl7pPr>
            <a:lvl8pPr marL="5162245" indent="0">
              <a:buNone/>
              <a:defRPr sz="1500"/>
            </a:lvl8pPr>
            <a:lvl9pPr marL="5899709" indent="0">
              <a:buNone/>
              <a:defRPr sz="1500"/>
            </a:lvl9pPr>
          </a:lstStyle>
          <a:p>
            <a:pPr lvl="0"/>
            <a:r>
              <a:rPr lang="nl-B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24021-0425-574A-A715-F377442CB32E}" type="datetimeFigureOut">
              <a:rPr lang="en-US" smtClean="0"/>
              <a:t>26-Mar-17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8FF8E-B3EA-A343-B866-C98301F9FB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14512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432" y="605666"/>
            <a:ext cx="9619774" cy="2520686"/>
          </a:xfrm>
          <a:prstGeom prst="rect">
            <a:avLst/>
          </a:prstGeom>
        </p:spPr>
        <p:txBody>
          <a:bodyPr vert="horz" lIns="147493" tIns="73746" rIns="147493" bIns="73746" rtlCol="0" anchor="ctr">
            <a:normAutofit/>
          </a:bodyPr>
          <a:lstStyle/>
          <a:p>
            <a:r>
              <a:rPr lang="nl-B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432" y="3528961"/>
            <a:ext cx="9619774" cy="9981215"/>
          </a:xfrm>
          <a:prstGeom prst="rect">
            <a:avLst/>
          </a:prstGeom>
        </p:spPr>
        <p:txBody>
          <a:bodyPr vert="horz" lIns="147493" tIns="73746" rIns="147493" bIns="73746" rtlCol="0">
            <a:normAutofit/>
          </a:bodyPr>
          <a:lstStyle/>
          <a:p>
            <a:pPr lvl="0"/>
            <a:r>
              <a:rPr lang="nl-BE" smtClean="0"/>
              <a:t>Click to edit Master text styles</a:t>
            </a:r>
          </a:p>
          <a:p>
            <a:pPr lvl="1"/>
            <a:r>
              <a:rPr lang="nl-BE" smtClean="0"/>
              <a:t>Second level</a:t>
            </a:r>
          </a:p>
          <a:p>
            <a:pPr lvl="2"/>
            <a:r>
              <a:rPr lang="nl-BE" smtClean="0"/>
              <a:t>Third level</a:t>
            </a:r>
          </a:p>
          <a:p>
            <a:pPr lvl="3"/>
            <a:r>
              <a:rPr lang="nl-BE" smtClean="0"/>
              <a:t>Fourth level</a:t>
            </a:r>
          </a:p>
          <a:p>
            <a:pPr lvl="4"/>
            <a:r>
              <a:rPr lang="nl-B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432" y="14017813"/>
            <a:ext cx="2494016" cy="805219"/>
          </a:xfrm>
          <a:prstGeom prst="rect">
            <a:avLst/>
          </a:prstGeom>
        </p:spPr>
        <p:txBody>
          <a:bodyPr vert="horz" lIns="147493" tIns="73746" rIns="147493" bIns="7374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924021-0425-574A-A715-F377442CB32E}" type="datetimeFigureOut">
              <a:rPr lang="en-US" smtClean="0"/>
              <a:t>26-Mar-17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51952" y="14017813"/>
            <a:ext cx="3384735" cy="805219"/>
          </a:xfrm>
          <a:prstGeom prst="rect">
            <a:avLst/>
          </a:prstGeom>
        </p:spPr>
        <p:txBody>
          <a:bodyPr vert="horz" lIns="147493" tIns="73746" rIns="147493" bIns="7374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60190" y="14017813"/>
            <a:ext cx="2494016" cy="805219"/>
          </a:xfrm>
          <a:prstGeom prst="rect">
            <a:avLst/>
          </a:prstGeom>
        </p:spPr>
        <p:txBody>
          <a:bodyPr vert="horz" lIns="147493" tIns="73746" rIns="147493" bIns="7374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C8FF8E-B3EA-A343-B866-C98301F9FB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66968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737464" rtl="0" eaLnBrk="1" latinLnBrk="0" hangingPunct="1">
        <a:spcBef>
          <a:spcPct val="0"/>
        </a:spcBef>
        <a:buNone/>
        <a:defRPr sz="7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53098" indent="-553098" algn="l" defTabSz="737464" rtl="0" eaLnBrk="1" latinLnBrk="0" hangingPunct="1">
        <a:spcBef>
          <a:spcPct val="20000"/>
        </a:spcBef>
        <a:buFont typeface="Arial"/>
        <a:buChar char="•"/>
        <a:defRPr sz="5200" kern="1200">
          <a:solidFill>
            <a:schemeClr val="tx1"/>
          </a:solidFill>
          <a:latin typeface="+mn-lt"/>
          <a:ea typeface="+mn-ea"/>
          <a:cs typeface="+mn-cs"/>
        </a:defRPr>
      </a:lvl1pPr>
      <a:lvl2pPr marL="1198378" indent="-460915" algn="l" defTabSz="737464" rtl="0" eaLnBrk="1" latinLnBrk="0" hangingPunct="1">
        <a:spcBef>
          <a:spcPct val="20000"/>
        </a:spcBef>
        <a:buFont typeface="Arial"/>
        <a:buChar char="–"/>
        <a:defRPr sz="4500" kern="1200">
          <a:solidFill>
            <a:schemeClr val="tx1"/>
          </a:solidFill>
          <a:latin typeface="+mn-lt"/>
          <a:ea typeface="+mn-ea"/>
          <a:cs typeface="+mn-cs"/>
        </a:defRPr>
      </a:lvl2pPr>
      <a:lvl3pPr marL="1843659" indent="-368732" algn="l" defTabSz="737464" rtl="0" eaLnBrk="1" latinLnBrk="0" hangingPunct="1">
        <a:spcBef>
          <a:spcPct val="20000"/>
        </a:spcBef>
        <a:buFont typeface="Arial"/>
        <a:buChar char="•"/>
        <a:defRPr sz="3900" kern="1200">
          <a:solidFill>
            <a:schemeClr val="tx1"/>
          </a:solidFill>
          <a:latin typeface="+mn-lt"/>
          <a:ea typeface="+mn-ea"/>
          <a:cs typeface="+mn-cs"/>
        </a:defRPr>
      </a:lvl3pPr>
      <a:lvl4pPr marL="2581123" indent="-368732" algn="l" defTabSz="737464" rtl="0" eaLnBrk="1" latinLnBrk="0" hangingPunct="1">
        <a:spcBef>
          <a:spcPct val="20000"/>
        </a:spcBef>
        <a:buFont typeface="Arial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318586" indent="-368732" algn="l" defTabSz="737464" rtl="0" eaLnBrk="1" latinLnBrk="0" hangingPunct="1">
        <a:spcBef>
          <a:spcPct val="20000"/>
        </a:spcBef>
        <a:buFont typeface="Arial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4056050" indent="-368732" algn="l" defTabSz="737464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93513" indent="-368732" algn="l" defTabSz="737464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530977" indent="-368732" algn="l" defTabSz="737464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268441" indent="-368732" algn="l" defTabSz="737464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3746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37464" algn="l" defTabSz="73746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74927" algn="l" defTabSz="73746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212391" algn="l" defTabSz="73746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49854" algn="l" defTabSz="73746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87318" algn="l" defTabSz="73746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424782" algn="l" defTabSz="73746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162245" algn="l" defTabSz="73746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99709" algn="l" defTabSz="73746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90447" y="514149"/>
            <a:ext cx="668141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sz="4400" baseline="30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Инструмент 6</a:t>
            </a:r>
            <a:r>
              <a:rPr lang="en-US" sz="4400" baseline="30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: </a:t>
            </a:r>
            <a:r>
              <a:rPr lang="bg-BG" sz="4400" baseline="300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Модел на</a:t>
            </a:r>
            <a:r>
              <a:rPr lang="bg-BG" sz="4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bg-BG" sz="4400" baseline="30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Бизнес</a:t>
            </a:r>
            <a:r>
              <a:rPr lang="bg-BG" sz="4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bg-BG" sz="4400" baseline="30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план</a:t>
            </a:r>
            <a:endParaRPr lang="en-US" sz="4400" baseline="300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736014" y="1253017"/>
            <a:ext cx="3283262" cy="11582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1.</a:t>
            </a:r>
            <a:r>
              <a:rPr lang="en-US" sz="14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r>
              <a:rPr lang="bg-BG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Проверете </a:t>
            </a:r>
            <a:r>
              <a:rPr lang="bg-BG" sz="1400" baseline="30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здравето </a:t>
            </a:r>
            <a:r>
              <a:rPr lang="bg-BG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си</a:t>
            </a:r>
          </a:p>
          <a:p>
            <a:r>
              <a:rPr lang="en-US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2.</a:t>
            </a:r>
            <a:r>
              <a:rPr lang="en-US" sz="14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r>
              <a:rPr lang="ru-RU" sz="1400" baseline="30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Комуникация с приятели и </a:t>
            </a:r>
            <a:r>
              <a:rPr lang="ru-RU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роднини</a:t>
            </a:r>
          </a:p>
          <a:p>
            <a:r>
              <a:rPr lang="en-US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3</a:t>
            </a:r>
            <a:r>
              <a:rPr lang="en-US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.</a:t>
            </a:r>
            <a:r>
              <a:rPr lang="en-US" sz="14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r>
              <a:rPr lang="ru-RU" sz="1400" baseline="30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Присъединете се към една или повече групи</a:t>
            </a:r>
          </a:p>
          <a:p>
            <a:r>
              <a:rPr lang="ru-RU" sz="1400" baseline="30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(Борба с уединението</a:t>
            </a:r>
            <a:r>
              <a:rPr lang="ru-RU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)</a:t>
            </a:r>
            <a:endParaRPr lang="en-US" sz="1400" baseline="30000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  <a:p>
            <a:r>
              <a:rPr lang="en-US" sz="1400" baseline="30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4</a:t>
            </a:r>
            <a:r>
              <a:rPr lang="en-US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.</a:t>
            </a:r>
            <a:r>
              <a:rPr lang="en-US" sz="14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r>
              <a:rPr lang="ru-RU" sz="1400" baseline="30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Изгответе 12 месечен  план за </a:t>
            </a:r>
            <a:r>
              <a:rPr lang="ru-RU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действие</a:t>
            </a:r>
          </a:p>
          <a:p>
            <a:r>
              <a:rPr lang="en-US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5</a:t>
            </a:r>
            <a:r>
              <a:rPr lang="en-US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. </a:t>
            </a:r>
            <a:r>
              <a:rPr lang="bg-BG" sz="1400" baseline="30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Личен </a:t>
            </a:r>
            <a:r>
              <a:rPr lang="bg-BG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бюджет</a:t>
            </a:r>
          </a:p>
          <a:p>
            <a:r>
              <a:rPr lang="en-US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6</a:t>
            </a:r>
            <a:r>
              <a:rPr lang="en-US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.</a:t>
            </a:r>
            <a:r>
              <a:rPr lang="en-US" sz="14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r>
              <a:rPr lang="ru-RU" sz="1400" baseline="30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Отделете време за почивка (за удоволствие, възстановяване, комфорт)</a:t>
            </a:r>
            <a:endParaRPr lang="en-US" sz="1400" baseline="30000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  <a:p>
            <a:r>
              <a:rPr lang="en-US" sz="1400" baseline="30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7</a:t>
            </a:r>
            <a:r>
              <a:rPr lang="en-US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.</a:t>
            </a:r>
            <a:r>
              <a:rPr lang="en-US" sz="14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r>
              <a:rPr lang="bg-BG" sz="1400" baseline="30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Споделяйте информация със </a:t>
            </a:r>
            <a:r>
              <a:rPr lang="bg-BG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служители</a:t>
            </a:r>
          </a:p>
          <a:p>
            <a:r>
              <a:rPr lang="en-US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8</a:t>
            </a:r>
            <a:r>
              <a:rPr lang="en-US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.</a:t>
            </a:r>
            <a:r>
              <a:rPr lang="en-US" sz="14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r>
              <a:rPr lang="ru-RU" sz="1400" baseline="30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Установете отношения с партньори и </a:t>
            </a:r>
            <a:r>
              <a:rPr lang="ru-RU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акционери</a:t>
            </a:r>
            <a:endParaRPr lang="en-US" sz="1400" baseline="30000" dirty="0" smtClean="0">
              <a:solidFill>
                <a:schemeClr val="accent2">
                  <a:lumMod val="40000"/>
                  <a:lumOff val="60000"/>
                </a:schemeClr>
              </a:solidFill>
            </a:endParaRPr>
          </a:p>
          <a:p>
            <a:r>
              <a:rPr lang="en-US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9</a:t>
            </a:r>
            <a:r>
              <a:rPr lang="en-US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.</a:t>
            </a:r>
            <a:r>
              <a:rPr lang="en-US" sz="14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r>
              <a:rPr lang="bg-BG" sz="1400" baseline="30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Съкращения /временни </a:t>
            </a:r>
            <a:r>
              <a:rPr lang="bg-BG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съкращения</a:t>
            </a:r>
            <a:endParaRPr lang="en-US" sz="1400" baseline="30000" dirty="0" smtClean="0">
              <a:solidFill>
                <a:schemeClr val="accent2">
                  <a:lumMod val="40000"/>
                  <a:lumOff val="60000"/>
                </a:schemeClr>
              </a:solidFill>
            </a:endParaRPr>
          </a:p>
          <a:p>
            <a:r>
              <a:rPr lang="en-US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10</a:t>
            </a:r>
            <a:r>
              <a:rPr lang="en-US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.</a:t>
            </a:r>
            <a:r>
              <a:rPr lang="en-US" sz="14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r>
              <a:rPr lang="ru-RU" sz="1400" baseline="30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Изгответе 3-месечен план за действие </a:t>
            </a:r>
            <a:endParaRPr lang="en-US" sz="1400" baseline="30000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  <a:p>
            <a:r>
              <a:rPr lang="en-US" sz="1400" baseline="30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11</a:t>
            </a:r>
            <a:r>
              <a:rPr lang="en-US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.</a:t>
            </a:r>
            <a:r>
              <a:rPr lang="en-US" sz="14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r>
              <a:rPr lang="ru-RU" sz="1400" baseline="30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Преструктурирайте продуктовия обхват / услугите</a:t>
            </a:r>
            <a:endParaRPr lang="ru-RU" sz="1400" baseline="30000" dirty="0" smtClean="0">
              <a:solidFill>
                <a:schemeClr val="accent2">
                  <a:lumMod val="40000"/>
                  <a:lumOff val="60000"/>
                </a:schemeClr>
              </a:solidFill>
            </a:endParaRPr>
          </a:p>
          <a:p>
            <a:r>
              <a:rPr lang="en-US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12</a:t>
            </a:r>
            <a:r>
              <a:rPr lang="en-US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.</a:t>
            </a:r>
            <a:r>
              <a:rPr lang="en-US" sz="14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r>
              <a:rPr lang="ru-RU" sz="1400" baseline="30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Вземете мерки, за да възвърнете лоялността на </a:t>
            </a:r>
            <a:r>
              <a:rPr lang="ru-RU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клиента.</a:t>
            </a:r>
            <a:r>
              <a:rPr lang="ru-RU" sz="14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r>
              <a:rPr lang="ru-RU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Стимулирайте </a:t>
            </a:r>
            <a:r>
              <a:rPr lang="ru-RU" sz="1400" baseline="30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на </a:t>
            </a:r>
            <a:r>
              <a:rPr lang="ru-RU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търсенето.Възстановете </a:t>
            </a:r>
            <a:r>
              <a:rPr lang="ru-RU" sz="1400" baseline="30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доверието</a:t>
            </a:r>
          </a:p>
          <a:p>
            <a:r>
              <a:rPr lang="en-US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13</a:t>
            </a:r>
            <a:r>
              <a:rPr lang="en-US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.</a:t>
            </a:r>
            <a:r>
              <a:rPr lang="en-US" sz="14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r>
              <a:rPr lang="ru-RU" sz="1400" baseline="30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Издайте повторно оферти, които не са били приети / заявени, които не са се превърнали в </a:t>
            </a:r>
            <a:r>
              <a:rPr lang="ru-RU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продажби</a:t>
            </a:r>
            <a:endParaRPr lang="en-US" sz="1400" baseline="30000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  <a:p>
            <a:r>
              <a:rPr lang="en-US" sz="1400" baseline="30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14</a:t>
            </a:r>
            <a:r>
              <a:rPr lang="en-US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. </a:t>
            </a:r>
            <a:r>
              <a:rPr lang="ru-RU" sz="1400" baseline="30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Увеличете продажбите в пазарската </a:t>
            </a:r>
            <a:r>
              <a:rPr lang="ru-RU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кошница</a:t>
            </a:r>
          </a:p>
          <a:p>
            <a:r>
              <a:rPr lang="en-US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15</a:t>
            </a:r>
            <a:r>
              <a:rPr lang="en-US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.</a:t>
            </a:r>
            <a:r>
              <a:rPr lang="en-US" sz="14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r>
              <a:rPr lang="ru-RU" sz="1400" baseline="30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Опит за продажба на предприятието / производствени </a:t>
            </a:r>
            <a:r>
              <a:rPr lang="ru-RU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процеси</a:t>
            </a:r>
          </a:p>
          <a:p>
            <a:r>
              <a:rPr lang="en-US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16</a:t>
            </a:r>
            <a:r>
              <a:rPr lang="en-US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.</a:t>
            </a:r>
            <a:r>
              <a:rPr lang="en-US" sz="14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r>
              <a:rPr lang="bg-BG" sz="1400" baseline="30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Онлайн </a:t>
            </a:r>
            <a:r>
              <a:rPr lang="bg-BG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видимост</a:t>
            </a:r>
          </a:p>
          <a:p>
            <a:r>
              <a:rPr lang="fr-FR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17</a:t>
            </a:r>
            <a:r>
              <a:rPr lang="fr-FR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. </a:t>
            </a:r>
            <a:r>
              <a:rPr lang="bg-BG" sz="1400" baseline="30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Оптимизирайте производството </a:t>
            </a:r>
            <a:r>
              <a:rPr lang="bg-BG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си</a:t>
            </a:r>
          </a:p>
          <a:p>
            <a:r>
              <a:rPr lang="en-US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18</a:t>
            </a:r>
            <a:r>
              <a:rPr lang="en-US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.</a:t>
            </a:r>
            <a:r>
              <a:rPr lang="en-US" sz="14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r>
              <a:rPr lang="ru-RU" sz="1400" baseline="30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Отървете се от ненужните разходи</a:t>
            </a:r>
            <a:endParaRPr lang="en-US" sz="1400" baseline="30000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  <a:p>
            <a:r>
              <a:rPr lang="en-US" sz="1400" baseline="30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19</a:t>
            </a:r>
            <a:r>
              <a:rPr lang="en-US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.</a:t>
            </a:r>
            <a:r>
              <a:rPr lang="en-US" sz="14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r>
              <a:rPr lang="ru-RU" sz="1400" baseline="30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Подобряване на споразуменията за </a:t>
            </a:r>
            <a:r>
              <a:rPr lang="ru-RU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дистрибуция</a:t>
            </a:r>
          </a:p>
          <a:p>
            <a:r>
              <a:rPr lang="en-US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20</a:t>
            </a:r>
            <a:r>
              <a:rPr lang="en-US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.</a:t>
            </a:r>
            <a:r>
              <a:rPr lang="en-US" sz="14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r>
              <a:rPr lang="bg-BG" sz="1400" baseline="30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Преглед на счетоводни </a:t>
            </a:r>
            <a:r>
              <a:rPr lang="bg-BG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процедури</a:t>
            </a:r>
          </a:p>
          <a:p>
            <a:r>
              <a:rPr lang="en-US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21</a:t>
            </a:r>
            <a:r>
              <a:rPr lang="en-US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.</a:t>
            </a:r>
            <a:r>
              <a:rPr lang="en-US" sz="14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r>
              <a:rPr lang="bg-BG" sz="1400" baseline="30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Изготвяне на бюджет </a:t>
            </a:r>
            <a:endParaRPr lang="en-US" sz="1400" baseline="30000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  <a:p>
            <a:r>
              <a:rPr lang="en-US" sz="1400" baseline="30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22</a:t>
            </a:r>
            <a:r>
              <a:rPr lang="en-US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.</a:t>
            </a:r>
            <a:r>
              <a:rPr lang="en-US" sz="14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r>
              <a:rPr lang="ru-RU" sz="1400" baseline="30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Наблюдаване на рентабилността / жизнеспособност на компанията</a:t>
            </a:r>
            <a:endParaRPr lang="bg-BG" sz="1400" baseline="30000" dirty="0" smtClean="0">
              <a:solidFill>
                <a:schemeClr val="accent2">
                  <a:lumMod val="40000"/>
                  <a:lumOff val="60000"/>
                </a:schemeClr>
              </a:solidFill>
            </a:endParaRPr>
          </a:p>
          <a:p>
            <a:r>
              <a:rPr lang="en-US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23</a:t>
            </a:r>
            <a:r>
              <a:rPr lang="en-US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.</a:t>
            </a:r>
            <a:r>
              <a:rPr lang="en-US" sz="14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r>
              <a:rPr lang="bg-BG" sz="1400" baseline="30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Анализирани на неуредени плащания </a:t>
            </a:r>
            <a:endParaRPr lang="bg-BG" sz="1400" baseline="30000" dirty="0" smtClean="0">
              <a:solidFill>
                <a:schemeClr val="accent2">
                  <a:lumMod val="40000"/>
                  <a:lumOff val="60000"/>
                </a:schemeClr>
              </a:solidFill>
            </a:endParaRPr>
          </a:p>
          <a:p>
            <a:r>
              <a:rPr lang="en-US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24</a:t>
            </a:r>
            <a:r>
              <a:rPr lang="en-US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.</a:t>
            </a:r>
            <a:r>
              <a:rPr lang="en-US" sz="14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r>
              <a:rPr lang="ru-RU" sz="1400" baseline="30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Дейности повишаващи парите в </a:t>
            </a:r>
            <a:r>
              <a:rPr lang="ru-RU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брой</a:t>
            </a:r>
          </a:p>
          <a:p>
            <a:r>
              <a:rPr lang="en-US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25</a:t>
            </a:r>
            <a:r>
              <a:rPr lang="en-US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.</a:t>
            </a:r>
            <a:r>
              <a:rPr lang="en-US" sz="14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r>
              <a:rPr lang="bg-BG" sz="1400" baseline="30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Преговори с властите </a:t>
            </a:r>
            <a:endParaRPr lang="bg-BG" sz="1400" baseline="30000" dirty="0" smtClean="0">
              <a:solidFill>
                <a:schemeClr val="accent2">
                  <a:lumMod val="40000"/>
                  <a:lumOff val="60000"/>
                </a:schemeClr>
              </a:solidFill>
            </a:endParaRPr>
          </a:p>
          <a:p>
            <a:r>
              <a:rPr lang="en-US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26</a:t>
            </a:r>
            <a:r>
              <a:rPr lang="en-US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.</a:t>
            </a:r>
            <a:r>
              <a:rPr lang="en-US" sz="14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r>
              <a:rPr lang="bg-BG" sz="1400" baseline="30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Предоговорете условията с доставчиците </a:t>
            </a:r>
            <a:endParaRPr lang="bg-BG" sz="1400" baseline="30000" dirty="0" smtClean="0">
              <a:solidFill>
                <a:schemeClr val="accent2">
                  <a:lumMod val="40000"/>
                  <a:lumOff val="60000"/>
                </a:schemeClr>
              </a:solidFill>
            </a:endParaRPr>
          </a:p>
          <a:p>
            <a:r>
              <a:rPr lang="en-US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27</a:t>
            </a:r>
            <a:r>
              <a:rPr lang="en-US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.</a:t>
            </a:r>
            <a:r>
              <a:rPr lang="en-US" sz="14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r>
              <a:rPr lang="bg-BG" sz="1400" baseline="30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Изгответе (обективни) кризисни </a:t>
            </a:r>
            <a:r>
              <a:rPr lang="bg-BG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показатели</a:t>
            </a:r>
          </a:p>
          <a:p>
            <a:r>
              <a:rPr lang="en-US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28</a:t>
            </a:r>
            <a:r>
              <a:rPr lang="en-US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.</a:t>
            </a:r>
            <a:r>
              <a:rPr lang="en-US" sz="14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r>
              <a:rPr lang="ru-RU" sz="1400" baseline="30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Укрепване на отношенията със счетоводни специалисти и други </a:t>
            </a:r>
            <a:r>
              <a:rPr lang="ru-RU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консултанти</a:t>
            </a:r>
          </a:p>
          <a:p>
            <a:r>
              <a:rPr lang="en-US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29</a:t>
            </a:r>
            <a:r>
              <a:rPr lang="en-US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.</a:t>
            </a:r>
            <a:r>
              <a:rPr lang="en-US" sz="14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r>
              <a:rPr lang="bg-BG" sz="1400" baseline="30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Проверете официалната </a:t>
            </a:r>
            <a:r>
              <a:rPr lang="bg-BG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документация</a:t>
            </a:r>
          </a:p>
          <a:p>
            <a:r>
              <a:rPr lang="en-US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30</a:t>
            </a:r>
            <a:r>
              <a:rPr lang="en-US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.</a:t>
            </a:r>
            <a:r>
              <a:rPr lang="en-US" sz="14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r>
              <a:rPr lang="bg-BG" sz="1400" baseline="30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Защитете </a:t>
            </a:r>
            <a:r>
              <a:rPr lang="bg-BG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активите</a:t>
            </a:r>
          </a:p>
          <a:p>
            <a:r>
              <a:rPr lang="en-US" sz="1400" baseline="30000" dirty="0" smtClean="0"/>
              <a:t>31</a:t>
            </a:r>
            <a:r>
              <a:rPr lang="en-US" sz="1400" baseline="30000" dirty="0" smtClean="0"/>
              <a:t>.</a:t>
            </a:r>
            <a:r>
              <a:rPr lang="en-US" sz="1400" dirty="0" smtClean="0"/>
              <a:t> </a:t>
            </a:r>
            <a:r>
              <a:rPr lang="ru-RU" sz="1400" baseline="30000" dirty="0"/>
              <a:t>Прегледайте  бизнес плана с вашите </a:t>
            </a:r>
            <a:r>
              <a:rPr lang="ru-RU" sz="1400" baseline="30000" dirty="0" smtClean="0"/>
              <a:t>служители</a:t>
            </a:r>
          </a:p>
          <a:p>
            <a:r>
              <a:rPr lang="en-US" sz="1400" baseline="30000" dirty="0" smtClean="0"/>
              <a:t>32</a:t>
            </a:r>
            <a:r>
              <a:rPr lang="en-US" sz="1400" baseline="30000" dirty="0" smtClean="0"/>
              <a:t>.</a:t>
            </a:r>
            <a:r>
              <a:rPr lang="en-US" sz="1400" dirty="0" smtClean="0"/>
              <a:t> </a:t>
            </a:r>
            <a:r>
              <a:rPr lang="bg-BG" sz="1400" baseline="30000" dirty="0"/>
              <a:t>Анализирайте бизнес средата</a:t>
            </a:r>
            <a:endParaRPr lang="en-US" sz="1400" baseline="30000" dirty="0"/>
          </a:p>
          <a:p>
            <a:r>
              <a:rPr lang="en-US" sz="1400" baseline="30000" dirty="0"/>
              <a:t>33</a:t>
            </a:r>
            <a:r>
              <a:rPr lang="en-US" sz="1400" baseline="30000" dirty="0" smtClean="0"/>
              <a:t>.</a:t>
            </a:r>
            <a:r>
              <a:rPr lang="en-US" sz="1400" dirty="0" smtClean="0"/>
              <a:t> </a:t>
            </a:r>
            <a:r>
              <a:rPr lang="ru-RU" sz="1400" baseline="30000" dirty="0"/>
              <a:t>Работете в екип работниците и служителите </a:t>
            </a:r>
            <a:endParaRPr lang="en-US" sz="1400" baseline="30000" dirty="0"/>
          </a:p>
          <a:p>
            <a:r>
              <a:rPr lang="en-US" sz="1400" baseline="30000" dirty="0"/>
              <a:t>34</a:t>
            </a:r>
            <a:r>
              <a:rPr lang="en-US" sz="1400" baseline="30000" dirty="0" smtClean="0"/>
              <a:t>.</a:t>
            </a:r>
            <a:r>
              <a:rPr lang="en-US" sz="1400" dirty="0" smtClean="0"/>
              <a:t> </a:t>
            </a:r>
            <a:r>
              <a:rPr lang="bg-BG" sz="1400" baseline="30000" dirty="0"/>
              <a:t>Обновяване на бизнес </a:t>
            </a:r>
            <a:r>
              <a:rPr lang="bg-BG" sz="1400" baseline="30000" dirty="0" smtClean="0"/>
              <a:t>модела</a:t>
            </a:r>
          </a:p>
          <a:p>
            <a:r>
              <a:rPr lang="en-US" sz="1400" baseline="30000" dirty="0" smtClean="0"/>
              <a:t>35</a:t>
            </a:r>
            <a:r>
              <a:rPr lang="en-US" sz="1400" baseline="30000" dirty="0" smtClean="0"/>
              <a:t>.</a:t>
            </a:r>
            <a:r>
              <a:rPr lang="en-US" sz="1400" dirty="0" smtClean="0"/>
              <a:t> </a:t>
            </a:r>
            <a:r>
              <a:rPr lang="ru-RU" sz="1400" baseline="30000" dirty="0"/>
              <a:t>Определяне на стратегия, бизнес план и цели. </a:t>
            </a:r>
            <a:endParaRPr lang="en-US" sz="1400" baseline="30000" dirty="0"/>
          </a:p>
          <a:p>
            <a:r>
              <a:rPr lang="en-US" sz="1400" baseline="30000" dirty="0" smtClean="0"/>
              <a:t>36. </a:t>
            </a:r>
            <a:r>
              <a:rPr lang="ru-RU" sz="1400" baseline="30000" dirty="0"/>
              <a:t>Разработване на стойностно предложение за настоящи и бъдещи </a:t>
            </a:r>
            <a:r>
              <a:rPr lang="ru-RU" sz="1400" baseline="30000" dirty="0" smtClean="0"/>
              <a:t>клиенти</a:t>
            </a:r>
          </a:p>
          <a:p>
            <a:r>
              <a:rPr lang="en-US" sz="1400" baseline="30000" dirty="0" smtClean="0"/>
              <a:t>37</a:t>
            </a:r>
            <a:r>
              <a:rPr lang="en-US" sz="1400" baseline="30000" dirty="0" smtClean="0"/>
              <a:t>.</a:t>
            </a:r>
            <a:r>
              <a:rPr lang="en-US" sz="1400" dirty="0" smtClean="0"/>
              <a:t> </a:t>
            </a:r>
            <a:r>
              <a:rPr lang="ru-RU" sz="1400" baseline="30000" dirty="0"/>
              <a:t>Стимулирайте участието на различни общности </a:t>
            </a:r>
            <a:endParaRPr lang="en-US" sz="1400" baseline="30000" dirty="0"/>
          </a:p>
          <a:p>
            <a:r>
              <a:rPr lang="en-US" sz="1400" baseline="30000" dirty="0"/>
              <a:t>38</a:t>
            </a:r>
            <a:r>
              <a:rPr lang="en-US" sz="1400" baseline="30000" dirty="0" smtClean="0"/>
              <a:t>.</a:t>
            </a:r>
            <a:r>
              <a:rPr lang="en-US" sz="1400" dirty="0" smtClean="0"/>
              <a:t> </a:t>
            </a:r>
            <a:r>
              <a:rPr lang="ru-RU" sz="1400" baseline="30000" dirty="0"/>
              <a:t>Преразгледайте и улеснете процеса на разбиране на термина „стойностно предложение“</a:t>
            </a:r>
            <a:endParaRPr lang="en-US" sz="1400" baseline="30000" dirty="0"/>
          </a:p>
          <a:p>
            <a:r>
              <a:rPr lang="en-US" sz="1400" baseline="30000" dirty="0"/>
              <a:t>39</a:t>
            </a:r>
            <a:r>
              <a:rPr lang="en-US" sz="1400" baseline="30000" dirty="0" smtClean="0"/>
              <a:t>.</a:t>
            </a:r>
            <a:r>
              <a:rPr lang="en-US" sz="1400" dirty="0" smtClean="0"/>
              <a:t> </a:t>
            </a:r>
            <a:r>
              <a:rPr lang="bg-BG" sz="1400" baseline="30000" dirty="0"/>
              <a:t>Подобряване на външната комуникация </a:t>
            </a:r>
            <a:endParaRPr lang="en-US" sz="1400" baseline="30000" dirty="0"/>
          </a:p>
          <a:p>
            <a:r>
              <a:rPr lang="en-US" sz="1400" baseline="30000" dirty="0"/>
              <a:t>40</a:t>
            </a:r>
            <a:r>
              <a:rPr lang="en-US" sz="1400" baseline="30000" dirty="0" smtClean="0"/>
              <a:t>.</a:t>
            </a:r>
            <a:r>
              <a:rPr lang="en-US" sz="1400" dirty="0" smtClean="0"/>
              <a:t> </a:t>
            </a:r>
            <a:r>
              <a:rPr lang="bg-BG" sz="1400" baseline="30000" dirty="0"/>
              <a:t>Изпробвайте нови идеи</a:t>
            </a:r>
            <a:endParaRPr lang="en-US" sz="1400" baseline="30000" dirty="0"/>
          </a:p>
          <a:p>
            <a:r>
              <a:rPr lang="en-US" sz="1400" baseline="30000" dirty="0"/>
              <a:t>41</a:t>
            </a:r>
            <a:r>
              <a:rPr lang="en-US" sz="1400" baseline="30000" dirty="0" smtClean="0"/>
              <a:t>.</a:t>
            </a:r>
            <a:r>
              <a:rPr lang="en-US" sz="1400" dirty="0" smtClean="0"/>
              <a:t> </a:t>
            </a:r>
            <a:r>
              <a:rPr lang="bg-BG" sz="1400" baseline="30000" dirty="0"/>
              <a:t>Оценете предприетите </a:t>
            </a:r>
            <a:r>
              <a:rPr lang="bg-BG" sz="1400" baseline="30000" dirty="0" smtClean="0"/>
              <a:t>действия</a:t>
            </a:r>
          </a:p>
          <a:p>
            <a:r>
              <a:rPr lang="en-US" sz="1400" baseline="30000" dirty="0" smtClean="0"/>
              <a:t>42</a:t>
            </a:r>
            <a:r>
              <a:rPr lang="en-US" sz="1400" baseline="30000" dirty="0" smtClean="0"/>
              <a:t>.</a:t>
            </a:r>
            <a:r>
              <a:rPr lang="en-US" sz="1400" dirty="0" smtClean="0"/>
              <a:t> </a:t>
            </a:r>
            <a:r>
              <a:rPr lang="ru-RU" sz="1400" baseline="30000" dirty="0"/>
              <a:t>Мониторинг на развитието на пазара </a:t>
            </a:r>
            <a:endParaRPr lang="ru-RU" sz="1400" baseline="30000" dirty="0" smtClean="0"/>
          </a:p>
          <a:p>
            <a:r>
              <a:rPr lang="en-US" sz="1400" baseline="30000" dirty="0" smtClean="0"/>
              <a:t>43</a:t>
            </a:r>
            <a:r>
              <a:rPr lang="en-US" sz="1400" baseline="30000" dirty="0" smtClean="0"/>
              <a:t>.</a:t>
            </a:r>
            <a:r>
              <a:rPr lang="en-US" sz="1400" dirty="0" smtClean="0"/>
              <a:t> </a:t>
            </a:r>
            <a:r>
              <a:rPr lang="bg-BG" sz="1400" baseline="30000" dirty="0"/>
              <a:t>Проучете отново вашия </a:t>
            </a:r>
            <a:r>
              <a:rPr lang="bg-BG" sz="1400" baseline="30000" dirty="0" smtClean="0"/>
              <a:t>пазар</a:t>
            </a:r>
          </a:p>
          <a:p>
            <a:r>
              <a:rPr lang="en-US" sz="1400" baseline="30000" dirty="0" smtClean="0"/>
              <a:t>44</a:t>
            </a:r>
            <a:r>
              <a:rPr lang="en-US" sz="1400" baseline="30000" dirty="0" smtClean="0"/>
              <a:t>. </a:t>
            </a:r>
            <a:r>
              <a:rPr lang="bg-BG" sz="1400" baseline="30000" dirty="0"/>
              <a:t>Укрепване на организационните </a:t>
            </a:r>
            <a:r>
              <a:rPr lang="bg-BG" sz="1400" baseline="30000" dirty="0" smtClean="0"/>
              <a:t>процеси</a:t>
            </a:r>
          </a:p>
          <a:p>
            <a:r>
              <a:rPr lang="fr-FR" sz="1400" baseline="30000" dirty="0" smtClean="0"/>
              <a:t>45</a:t>
            </a:r>
            <a:r>
              <a:rPr lang="fr-FR" sz="1400" baseline="30000" dirty="0" smtClean="0"/>
              <a:t>.</a:t>
            </a:r>
            <a:r>
              <a:rPr lang="fr-FR" sz="1400" dirty="0" smtClean="0"/>
              <a:t> </a:t>
            </a:r>
            <a:r>
              <a:rPr lang="bg-BG" sz="1400" baseline="30000" dirty="0"/>
              <a:t>Анализирайте дистрибуторските </a:t>
            </a:r>
            <a:r>
              <a:rPr lang="bg-BG" sz="1400" baseline="30000" dirty="0" smtClean="0"/>
              <a:t>мрежи</a:t>
            </a:r>
          </a:p>
          <a:p>
            <a:r>
              <a:rPr lang="en-US" sz="1400" baseline="30000" dirty="0" smtClean="0"/>
              <a:t>46</a:t>
            </a:r>
            <a:r>
              <a:rPr lang="en-US" sz="1400" baseline="30000" dirty="0" smtClean="0"/>
              <a:t>.</a:t>
            </a:r>
            <a:r>
              <a:rPr lang="en-US" sz="1400" dirty="0" smtClean="0"/>
              <a:t> </a:t>
            </a:r>
            <a:r>
              <a:rPr lang="bg-BG" sz="1400" baseline="30000" dirty="0"/>
              <a:t>Оптимизиране на работната среда</a:t>
            </a:r>
            <a:endParaRPr lang="en-US" sz="1400" baseline="30000" dirty="0"/>
          </a:p>
          <a:p>
            <a:r>
              <a:rPr lang="en-US" sz="1400" baseline="30000" dirty="0"/>
              <a:t>47</a:t>
            </a:r>
            <a:r>
              <a:rPr lang="en-US" sz="1400" baseline="30000" dirty="0" smtClean="0"/>
              <a:t>.</a:t>
            </a:r>
            <a:r>
              <a:rPr lang="en-US" sz="1400" dirty="0" smtClean="0"/>
              <a:t> </a:t>
            </a:r>
            <a:r>
              <a:rPr lang="ru-RU" sz="1400" baseline="30000" dirty="0"/>
              <a:t>Дефинирайте и използвайте индикатори за </a:t>
            </a:r>
            <a:r>
              <a:rPr lang="ru-RU" sz="1400" baseline="30000" dirty="0" smtClean="0"/>
              <a:t>успех</a:t>
            </a:r>
            <a:endParaRPr lang="en-US" sz="1400" baseline="30000" dirty="0"/>
          </a:p>
          <a:p>
            <a:r>
              <a:rPr lang="en-US" sz="1400" baseline="30000" dirty="0"/>
              <a:t>48</a:t>
            </a:r>
            <a:r>
              <a:rPr lang="en-US" sz="1400" baseline="30000" dirty="0" smtClean="0"/>
              <a:t>.</a:t>
            </a:r>
            <a:r>
              <a:rPr lang="en-US" sz="1400" dirty="0" smtClean="0"/>
              <a:t> </a:t>
            </a:r>
            <a:r>
              <a:rPr lang="bg-BG" sz="1400" baseline="30000" dirty="0"/>
              <a:t>Консолидиране на финансовите </a:t>
            </a:r>
            <a:r>
              <a:rPr lang="bg-BG" sz="1400" baseline="30000" dirty="0" smtClean="0"/>
              <a:t>ресурси</a:t>
            </a:r>
          </a:p>
          <a:p>
            <a:r>
              <a:rPr lang="en-US" sz="1400" baseline="30000" dirty="0" smtClean="0"/>
              <a:t>49</a:t>
            </a:r>
            <a:r>
              <a:rPr lang="en-US" sz="1400" baseline="30000" dirty="0" smtClean="0"/>
              <a:t>.</a:t>
            </a:r>
            <a:r>
              <a:rPr lang="en-US" sz="1400" dirty="0" smtClean="0"/>
              <a:t> </a:t>
            </a:r>
            <a:r>
              <a:rPr lang="ru-RU" sz="1400" baseline="30000"/>
              <a:t>Намалете процеса на използване на хартия </a:t>
            </a:r>
            <a:endParaRPr lang="en-US" sz="1400" baseline="30000" dirty="0"/>
          </a:p>
        </p:txBody>
      </p:sp>
      <p:sp>
        <p:nvSpPr>
          <p:cNvPr id="6" name="Rectangle 5"/>
          <p:cNvSpPr/>
          <p:nvPr/>
        </p:nvSpPr>
        <p:spPr>
          <a:xfrm>
            <a:off x="6054958" y="1020407"/>
            <a:ext cx="684803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o-RO" sz="1200" baseline="30000" dirty="0">
                <a:solidFill>
                  <a:srgbClr val="FF0000"/>
                </a:solidFill>
              </a:rPr>
              <a:t>• </a:t>
            </a:r>
            <a:r>
              <a:rPr lang="bg-BG" sz="1200" baseline="30000" dirty="0" smtClean="0">
                <a:solidFill>
                  <a:srgbClr val="FF0000"/>
                </a:solidFill>
              </a:rPr>
              <a:t>Спешност</a:t>
            </a:r>
            <a:endParaRPr lang="ro-RO" sz="1200" baseline="30000" dirty="0">
              <a:solidFill>
                <a:srgbClr val="FF0000"/>
              </a:solidFill>
            </a:endParaRPr>
          </a:p>
        </p:txBody>
      </p:sp>
      <p:pic>
        <p:nvPicPr>
          <p:cNvPr id="22" name="Picture 21" descr="0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6381" y="245162"/>
            <a:ext cx="1161134" cy="1078765"/>
          </a:xfrm>
          <a:prstGeom prst="rect">
            <a:avLst/>
          </a:prstGeom>
        </p:spPr>
      </p:pic>
      <p:sp>
        <p:nvSpPr>
          <p:cNvPr id="23" name="Rectangle 22"/>
          <p:cNvSpPr/>
          <p:nvPr/>
        </p:nvSpPr>
        <p:spPr>
          <a:xfrm>
            <a:off x="436903" y="14601405"/>
            <a:ext cx="42530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baseline="30000" dirty="0"/>
              <a:t>Тази публикация е изготвена с финансовата подкрепа на Програма Правосъдие на Европейския съюз. Съдържанието на тази публикация е отговорност единствено на консорциума на PRE-SOLVE и по никакъв начин не  отразява възгледите на Европейската комисия.</a:t>
            </a:r>
            <a:endParaRPr lang="en-US" sz="900" baseline="30000" dirty="0"/>
          </a:p>
        </p:txBody>
      </p:sp>
      <p:pic>
        <p:nvPicPr>
          <p:cNvPr id="24" name="Picture 23" descr="europe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7860" y="14386268"/>
            <a:ext cx="831866" cy="578313"/>
          </a:xfrm>
          <a:prstGeom prst="rect">
            <a:avLst/>
          </a:prstGeom>
        </p:spPr>
      </p:pic>
      <p:pic>
        <p:nvPicPr>
          <p:cNvPr id="25" name="Picture 24" descr="Ced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6948" y="14304526"/>
            <a:ext cx="676334" cy="660055"/>
          </a:xfrm>
          <a:prstGeom prst="rect">
            <a:avLst/>
          </a:prstGeom>
        </p:spPr>
      </p:pic>
      <p:pic>
        <p:nvPicPr>
          <p:cNvPr id="26" name="Picture 25" descr="beci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7911" y="14479508"/>
            <a:ext cx="852871" cy="483587"/>
          </a:xfrm>
          <a:prstGeom prst="rect">
            <a:avLst/>
          </a:prstGeom>
        </p:spPr>
      </p:pic>
      <p:sp>
        <p:nvSpPr>
          <p:cNvPr id="27" name="Rectangle 26"/>
          <p:cNvSpPr/>
          <p:nvPr/>
        </p:nvSpPr>
        <p:spPr>
          <a:xfrm>
            <a:off x="5941503" y="14401351"/>
            <a:ext cx="103035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" b="1" baseline="30000" dirty="0"/>
              <a:t>Co-funded by the </a:t>
            </a:r>
            <a:br>
              <a:rPr lang="en-US" sz="800" b="1" baseline="30000" dirty="0"/>
            </a:br>
            <a:r>
              <a:rPr lang="en-US" sz="800" b="1" baseline="30000" dirty="0" err="1" smtClean="0"/>
              <a:t>JusticeProgramme</a:t>
            </a:r>
            <a:r>
              <a:rPr lang="en-US" sz="800" b="1" baseline="30000" dirty="0" smtClean="0"/>
              <a:t> </a:t>
            </a:r>
          </a:p>
          <a:p>
            <a:r>
              <a:rPr lang="en-US" sz="800" b="1" baseline="30000" dirty="0" smtClean="0"/>
              <a:t>of </a:t>
            </a:r>
            <a:r>
              <a:rPr lang="en-US" sz="800" b="1" baseline="30000" dirty="0"/>
              <a:t>the European </a:t>
            </a:r>
            <a:r>
              <a:rPr lang="en-US" sz="800" b="1" baseline="30000" dirty="0" smtClean="0"/>
              <a:t>Union</a:t>
            </a:r>
            <a:endParaRPr lang="en-US" sz="800" b="1" baseline="30000" dirty="0"/>
          </a:p>
        </p:txBody>
      </p:sp>
      <p:pic>
        <p:nvPicPr>
          <p:cNvPr id="28" name="Picture 27" descr="Logo_EUROCHAMBRES_colour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1793" y="14549955"/>
            <a:ext cx="1215946" cy="309162"/>
          </a:xfrm>
          <a:prstGeom prst="rect">
            <a:avLst/>
          </a:prstGeom>
        </p:spPr>
      </p:pic>
      <p:sp>
        <p:nvSpPr>
          <p:cNvPr id="29" name="Rectangle 28"/>
          <p:cNvSpPr/>
          <p:nvPr/>
        </p:nvSpPr>
        <p:spPr>
          <a:xfrm>
            <a:off x="6971862" y="14396221"/>
            <a:ext cx="730193" cy="174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" b="1" baseline="30000" dirty="0" smtClean="0"/>
              <a:t>Coordinated by             </a:t>
            </a:r>
            <a:endParaRPr lang="en-US" sz="800" b="1" baseline="30000" dirty="0"/>
          </a:p>
        </p:txBody>
      </p:sp>
      <p:sp>
        <p:nvSpPr>
          <p:cNvPr id="30" name="Rectangle 29"/>
          <p:cNvSpPr/>
          <p:nvPr/>
        </p:nvSpPr>
        <p:spPr>
          <a:xfrm>
            <a:off x="8779875" y="14373344"/>
            <a:ext cx="1363656" cy="174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" b="1" baseline="30000" dirty="0" err="1"/>
              <a:t>Developped</a:t>
            </a:r>
            <a:r>
              <a:rPr lang="en-US" sz="800" b="1" baseline="30000" dirty="0"/>
              <a:t> with the expertise of</a:t>
            </a:r>
          </a:p>
        </p:txBody>
      </p:sp>
      <p:graphicFrame>
        <p:nvGraphicFramePr>
          <p:cNvPr id="32" name="Table 3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1430191"/>
              </p:ext>
            </p:extLst>
          </p:nvPr>
        </p:nvGraphicFramePr>
        <p:xfrm>
          <a:off x="152400" y="1253017"/>
          <a:ext cx="6459121" cy="714408"/>
        </p:xfrm>
        <a:graphic>
          <a:graphicData uri="http://schemas.openxmlformats.org/drawingml/2006/table">
            <a:tbl>
              <a:tblPr/>
              <a:tblGrid>
                <a:gridCol w="6459121"/>
              </a:tblGrid>
              <a:tr h="714408">
                <a:tc>
                  <a:txBody>
                    <a:bodyPr/>
                    <a:lstStyle/>
                    <a:p>
                      <a:r>
                        <a:rPr lang="bg-BG" baseline="3000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  <a:t>Визия</a:t>
                      </a:r>
                      <a:endParaRPr lang="it-IT" baseline="30000" dirty="0" smtClean="0">
                        <a:solidFill>
                          <a:schemeClr val="accent3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de-DE" baseline="30000" dirty="0" smtClean="0">
                          <a:solidFill>
                            <a:srgbClr val="FF0000"/>
                          </a:solidFill>
                        </a:rPr>
                        <a:t>4-10-</a:t>
                      </a:r>
                      <a:r>
                        <a:rPr lang="de-DE" baseline="30000" dirty="0" smtClean="0">
                          <a:solidFill>
                            <a:schemeClr val="tx1"/>
                          </a:solidFill>
                        </a:rPr>
                        <a:t>34-47</a:t>
                      </a:r>
                    </a:p>
                  </a:txBody>
                  <a:tcPr>
                    <a:lnL w="12700" cmpd="sng">
                      <a:solidFill>
                        <a:srgbClr val="558ED5"/>
                      </a:solidFill>
                      <a:prstDash val="solid"/>
                    </a:lnL>
                    <a:lnR w="12700" cmpd="sng">
                      <a:solidFill>
                        <a:srgbClr val="558ED5"/>
                      </a:solidFill>
                      <a:prstDash val="solid"/>
                    </a:lnR>
                    <a:lnT w="12700" cmpd="sng">
                      <a:solidFill>
                        <a:srgbClr val="558ED5"/>
                      </a:solidFill>
                      <a:prstDash val="solid"/>
                    </a:lnT>
                    <a:lnB w="12700" cmpd="sng">
                      <a:solidFill>
                        <a:srgbClr val="558ED5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3" name="Table 3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0101080"/>
              </p:ext>
            </p:extLst>
          </p:nvPr>
        </p:nvGraphicFramePr>
        <p:xfrm>
          <a:off x="152400" y="2119825"/>
          <a:ext cx="1043941" cy="1861974"/>
        </p:xfrm>
        <a:graphic>
          <a:graphicData uri="http://schemas.openxmlformats.org/drawingml/2006/table">
            <a:tbl>
              <a:tblPr/>
              <a:tblGrid>
                <a:gridCol w="1043941"/>
              </a:tblGrid>
              <a:tr h="1861974">
                <a:tc>
                  <a:txBody>
                    <a:bodyPr/>
                    <a:lstStyle/>
                    <a:p>
                      <a:r>
                        <a:rPr lang="bg-BG" sz="1500" baseline="30000" dirty="0" smtClean="0">
                          <a:solidFill>
                            <a:srgbClr val="77933C"/>
                          </a:solidFill>
                        </a:rPr>
                        <a:t>Хора</a:t>
                      </a:r>
                      <a:endParaRPr lang="en-US" sz="1500" baseline="30000" dirty="0" smtClean="0">
                        <a:solidFill>
                          <a:srgbClr val="77933C"/>
                        </a:solidFill>
                      </a:endParaRPr>
                    </a:p>
                    <a:p>
                      <a:r>
                        <a:rPr lang="bg-BG" sz="1500" baseline="3000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  <a:t>Предприемачи</a:t>
                      </a:r>
                      <a:r>
                        <a:rPr lang="pt-BR" sz="1500" baseline="30000" dirty="0" smtClean="0">
                          <a:solidFill>
                            <a:srgbClr val="FF0000"/>
                          </a:solidFill>
                        </a:rPr>
                        <a:t>1-2-3-4-5-6</a:t>
                      </a:r>
                      <a:endParaRPr lang="pt-BR" sz="1500" baseline="30000" dirty="0" smtClean="0">
                        <a:solidFill>
                          <a:srgbClr val="FF0000"/>
                        </a:solidFill>
                      </a:endParaRPr>
                    </a:p>
                    <a:p>
                      <a:r>
                        <a:rPr lang="bg-BG" sz="1500" baseline="30000" dirty="0" smtClean="0"/>
                        <a:t>Съдружници</a:t>
                      </a:r>
                      <a:endParaRPr lang="it-IT" sz="1500" baseline="30000" dirty="0" smtClean="0">
                        <a:solidFill>
                          <a:srgbClr val="77933C"/>
                        </a:solidFill>
                      </a:endParaRPr>
                    </a:p>
                    <a:p>
                      <a:r>
                        <a:rPr lang="en-US" sz="1500" baseline="30000" dirty="0" smtClean="0">
                          <a:solidFill>
                            <a:srgbClr val="FF0000"/>
                          </a:solidFill>
                        </a:rPr>
                        <a:t>8</a:t>
                      </a:r>
                      <a:br>
                        <a:rPr lang="en-US" sz="1500" baseline="30000" dirty="0" smtClean="0">
                          <a:solidFill>
                            <a:srgbClr val="FF0000"/>
                          </a:solidFill>
                        </a:rPr>
                      </a:br>
                      <a:endParaRPr lang="en-US" sz="1500" baseline="30000" dirty="0" smtClean="0">
                        <a:solidFill>
                          <a:srgbClr val="FF0000"/>
                        </a:solidFill>
                      </a:endParaRPr>
                    </a:p>
                    <a:p>
                      <a:r>
                        <a:rPr lang="bg-BG" sz="1500" baseline="30000" dirty="0" smtClean="0">
                          <a:solidFill>
                            <a:srgbClr val="77933C"/>
                          </a:solidFill>
                        </a:rPr>
                        <a:t>Екип</a:t>
                      </a:r>
                      <a:endParaRPr lang="en-US" sz="1500" baseline="30000" dirty="0" smtClean="0">
                        <a:solidFill>
                          <a:srgbClr val="77933C"/>
                        </a:solidFill>
                      </a:endParaRPr>
                    </a:p>
                    <a:p>
                      <a:r>
                        <a:rPr lang="fi-FI" sz="1500" baseline="30000" dirty="0" smtClean="0">
                          <a:solidFill>
                            <a:srgbClr val="FF0000"/>
                          </a:solidFill>
                        </a:rPr>
                        <a:t>7-9-</a:t>
                      </a:r>
                      <a:r>
                        <a:rPr lang="fi-FI" sz="1500" baseline="30000" dirty="0" smtClean="0">
                          <a:solidFill>
                            <a:schemeClr val="tx1"/>
                          </a:solidFill>
                        </a:rPr>
                        <a:t>31-74-33-46</a:t>
                      </a:r>
                      <a:endParaRPr lang="fi-FI" sz="1500" baseline="30000" dirty="0" smtClean="0"/>
                    </a:p>
                  </a:txBody>
                  <a:tcPr>
                    <a:lnL w="12700" cmpd="sng">
                      <a:solidFill>
                        <a:srgbClr val="558ED5"/>
                      </a:solidFill>
                      <a:prstDash val="solid"/>
                    </a:lnL>
                    <a:lnR w="12700" cmpd="sng">
                      <a:solidFill>
                        <a:srgbClr val="558ED5"/>
                      </a:solidFill>
                      <a:prstDash val="solid"/>
                    </a:lnR>
                    <a:lnT w="12700" cmpd="sng">
                      <a:solidFill>
                        <a:srgbClr val="558ED5"/>
                      </a:solidFill>
                      <a:prstDash val="solid"/>
                    </a:lnT>
                    <a:lnB w="12700" cmpd="sng">
                      <a:solidFill>
                        <a:srgbClr val="558ED5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4" name="Table 3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8110350"/>
              </p:ext>
            </p:extLst>
          </p:nvPr>
        </p:nvGraphicFramePr>
        <p:xfrm>
          <a:off x="1264920" y="2128476"/>
          <a:ext cx="823876" cy="1861974"/>
        </p:xfrm>
        <a:graphic>
          <a:graphicData uri="http://schemas.openxmlformats.org/drawingml/2006/table">
            <a:tbl>
              <a:tblPr/>
              <a:tblGrid>
                <a:gridCol w="823876"/>
              </a:tblGrid>
              <a:tr h="1861974">
                <a:tc>
                  <a:txBody>
                    <a:bodyPr/>
                    <a:lstStyle/>
                    <a:p>
                      <a:r>
                        <a:rPr lang="bg-BG" sz="1500" baseline="3000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  <a:t>Ключови</a:t>
                      </a:r>
                      <a:r>
                        <a:rPr lang="bg-BG" sz="1500" baseline="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1500" baseline="3000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  <a:t/>
                      </a:r>
                      <a:br>
                        <a:rPr lang="en-US" sz="1500" baseline="3000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</a:br>
                      <a:r>
                        <a:rPr lang="bg-BG" sz="1500" baseline="30000" dirty="0" smtClean="0">
                          <a:solidFill>
                            <a:srgbClr val="77933C"/>
                          </a:solidFill>
                        </a:rPr>
                        <a:t>партньори</a:t>
                      </a:r>
                      <a:endParaRPr lang="en-US" sz="1500" baseline="30000" dirty="0" smtClean="0">
                        <a:solidFill>
                          <a:srgbClr val="77933C"/>
                        </a:solidFill>
                      </a:endParaRPr>
                    </a:p>
                    <a:p>
                      <a:r>
                        <a:rPr lang="en-US" sz="1500" baseline="30000" dirty="0" smtClean="0">
                          <a:solidFill>
                            <a:srgbClr val="FF0000"/>
                          </a:solidFill>
                        </a:rPr>
                        <a:t>20-26-28</a:t>
                      </a:r>
                      <a:r>
                        <a:rPr lang="en-US" sz="1500" baseline="300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r>
                        <a:rPr lang="en-US" sz="1500" baseline="30000" dirty="0" smtClean="0"/>
                        <a:t/>
                      </a:r>
                      <a:br>
                        <a:rPr lang="en-US" sz="1500" baseline="30000" dirty="0" smtClean="0"/>
                      </a:br>
                      <a:r>
                        <a:rPr lang="en-US" sz="1500" baseline="30000" dirty="0" smtClean="0"/>
                        <a:t>32</a:t>
                      </a:r>
                      <a:endParaRPr lang="en-US" sz="1500" baseline="30000" dirty="0"/>
                    </a:p>
                  </a:txBody>
                  <a:tcPr>
                    <a:lnL w="12700" cmpd="sng">
                      <a:solidFill>
                        <a:srgbClr val="558ED5"/>
                      </a:solidFill>
                      <a:prstDash val="solid"/>
                    </a:lnL>
                    <a:lnR w="12700" cmpd="sng">
                      <a:solidFill>
                        <a:srgbClr val="558ED5"/>
                      </a:solidFill>
                      <a:prstDash val="solid"/>
                    </a:lnR>
                    <a:lnT w="12700" cmpd="sng">
                      <a:solidFill>
                        <a:srgbClr val="558ED5"/>
                      </a:solidFill>
                      <a:prstDash val="solid"/>
                    </a:lnT>
                    <a:lnB w="12700" cmpd="sng">
                      <a:solidFill>
                        <a:srgbClr val="558ED5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5" name="Table 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2738075"/>
              </p:ext>
            </p:extLst>
          </p:nvPr>
        </p:nvGraphicFramePr>
        <p:xfrm>
          <a:off x="2186103" y="2119825"/>
          <a:ext cx="712508" cy="1861974"/>
        </p:xfrm>
        <a:graphic>
          <a:graphicData uri="http://schemas.openxmlformats.org/drawingml/2006/table">
            <a:tbl>
              <a:tblPr/>
              <a:tblGrid>
                <a:gridCol w="712508"/>
              </a:tblGrid>
              <a:tr h="1861974">
                <a:tc>
                  <a:txBody>
                    <a:bodyPr/>
                    <a:lstStyle/>
                    <a:p>
                      <a:r>
                        <a:rPr lang="en-US" sz="1500" baseline="30000" dirty="0" smtClean="0">
                          <a:solidFill>
                            <a:srgbClr val="77933C"/>
                          </a:solidFill>
                        </a:rPr>
                        <a:t>K</a:t>
                      </a:r>
                      <a:r>
                        <a:rPr lang="bg-BG" sz="1500" baseline="30000" dirty="0" err="1" smtClean="0">
                          <a:solidFill>
                            <a:srgbClr val="77933C"/>
                          </a:solidFill>
                        </a:rPr>
                        <a:t>лючови</a:t>
                      </a:r>
                      <a:r>
                        <a:rPr lang="bg-BG" sz="1500" baseline="0" dirty="0" smtClean="0">
                          <a:solidFill>
                            <a:srgbClr val="77933C"/>
                          </a:solidFill>
                        </a:rPr>
                        <a:t> </a:t>
                      </a:r>
                      <a:r>
                        <a:rPr lang="bg-BG" sz="1500" kern="1200" baseline="30000" dirty="0" smtClean="0">
                          <a:solidFill>
                            <a:srgbClr val="77933C"/>
                          </a:solidFill>
                          <a:latin typeface="+mn-lt"/>
                          <a:ea typeface="+mn-ea"/>
                          <a:cs typeface="+mn-cs"/>
                        </a:rPr>
                        <a:t>дейности</a:t>
                      </a:r>
                      <a:endParaRPr lang="en-US" sz="1500" kern="1200" baseline="30000" dirty="0" smtClean="0">
                        <a:solidFill>
                          <a:srgbClr val="77933C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fr-FR" sz="1500" baseline="30000" dirty="0" smtClean="0">
                          <a:solidFill>
                            <a:srgbClr val="FF0000"/>
                          </a:solidFill>
                        </a:rPr>
                        <a:t>16-</a:t>
                      </a:r>
                      <a:r>
                        <a:rPr lang="fr-FR" sz="1500" baseline="30000" dirty="0" smtClean="0">
                          <a:solidFill>
                            <a:schemeClr val="tx1"/>
                          </a:solidFill>
                        </a:rPr>
                        <a:t>45</a:t>
                      </a:r>
                      <a:endParaRPr lang="fr-FR" sz="1500" baseline="30000" dirty="0" smtClean="0"/>
                    </a:p>
                    <a:p>
                      <a:endParaRPr lang="en-US" sz="1500" baseline="30000" dirty="0" smtClean="0"/>
                    </a:p>
                    <a:p>
                      <a:r>
                        <a:rPr lang="bg-BG" sz="1500" baseline="30000" dirty="0" smtClean="0">
                          <a:solidFill>
                            <a:srgbClr val="77933C"/>
                          </a:solidFill>
                        </a:rPr>
                        <a:t>Ключови</a:t>
                      </a:r>
                      <a:r>
                        <a:rPr lang="bg-BG" sz="1500" baseline="0" dirty="0" smtClean="0">
                          <a:solidFill>
                            <a:srgbClr val="77933C"/>
                          </a:solidFill>
                        </a:rPr>
                        <a:t> </a:t>
                      </a:r>
                      <a:r>
                        <a:rPr lang="bg-BG" sz="1500" kern="1200" baseline="30000" dirty="0" smtClean="0">
                          <a:solidFill>
                            <a:srgbClr val="77933C"/>
                          </a:solidFill>
                          <a:latin typeface="+mn-lt"/>
                          <a:ea typeface="+mn-ea"/>
                          <a:cs typeface="+mn-cs"/>
                        </a:rPr>
                        <a:t>ресурси</a:t>
                      </a:r>
                      <a:endParaRPr lang="fr-FR" sz="1500" kern="1200" baseline="30000" dirty="0" smtClean="0">
                        <a:solidFill>
                          <a:srgbClr val="77933C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500" baseline="30000" dirty="0" smtClean="0"/>
                        <a:t>44</a:t>
                      </a:r>
                      <a:endParaRPr lang="en-US" sz="1500" baseline="30000" dirty="0"/>
                    </a:p>
                  </a:txBody>
                  <a:tcPr>
                    <a:lnL w="12700" cmpd="sng">
                      <a:solidFill>
                        <a:srgbClr val="558ED5"/>
                      </a:solidFill>
                      <a:prstDash val="solid"/>
                    </a:lnL>
                    <a:lnR w="12700" cmpd="sng">
                      <a:solidFill>
                        <a:srgbClr val="558ED5"/>
                      </a:solidFill>
                      <a:prstDash val="solid"/>
                    </a:lnR>
                    <a:lnT w="12700" cmpd="sng">
                      <a:solidFill>
                        <a:srgbClr val="558ED5"/>
                      </a:solidFill>
                      <a:prstDash val="solid"/>
                    </a:lnT>
                    <a:lnB w="12700" cmpd="sng">
                      <a:solidFill>
                        <a:srgbClr val="558ED5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6" name="Table 3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0399199"/>
              </p:ext>
            </p:extLst>
          </p:nvPr>
        </p:nvGraphicFramePr>
        <p:xfrm>
          <a:off x="2991105" y="2128476"/>
          <a:ext cx="882987" cy="1861974"/>
        </p:xfrm>
        <a:graphic>
          <a:graphicData uri="http://schemas.openxmlformats.org/drawingml/2006/table">
            <a:tbl>
              <a:tblPr/>
              <a:tblGrid>
                <a:gridCol w="882987"/>
              </a:tblGrid>
              <a:tr h="1861974">
                <a:tc>
                  <a:txBody>
                    <a:bodyPr/>
                    <a:lstStyle/>
                    <a:p>
                      <a:r>
                        <a:rPr lang="bg-BG" sz="1500" baseline="30000" dirty="0" smtClean="0">
                          <a:solidFill>
                            <a:srgbClr val="77933C"/>
                          </a:solidFill>
                        </a:rPr>
                        <a:t>Оферти</a:t>
                      </a:r>
                      <a:endParaRPr lang="en-US" sz="1500" baseline="30000" dirty="0" smtClean="0">
                        <a:solidFill>
                          <a:srgbClr val="77933C"/>
                        </a:solidFill>
                      </a:endParaRPr>
                    </a:p>
                    <a:p>
                      <a:r>
                        <a:rPr lang="nl-NL" sz="1500" baseline="30000" dirty="0" smtClean="0">
                          <a:solidFill>
                            <a:srgbClr val="FF0000"/>
                          </a:solidFill>
                        </a:rPr>
                        <a:t>11-</a:t>
                      </a:r>
                      <a:r>
                        <a:rPr lang="nl-NL" sz="1500" baseline="30000" dirty="0" smtClean="0">
                          <a:solidFill>
                            <a:schemeClr val="tx1"/>
                          </a:solidFill>
                        </a:rPr>
                        <a:t>34-36</a:t>
                      </a:r>
                    </a:p>
                    <a:p>
                      <a:endParaRPr lang="en-US" sz="1500" baseline="30000" dirty="0" smtClean="0"/>
                    </a:p>
                    <a:p>
                      <a:r>
                        <a:rPr lang="bg-BG" sz="1500" baseline="30000" dirty="0" smtClean="0">
                          <a:solidFill>
                            <a:srgbClr val="77933C"/>
                          </a:solidFill>
                        </a:rPr>
                        <a:t>Конкурентно</a:t>
                      </a:r>
                      <a:r>
                        <a:rPr lang="bg-BG" sz="1500" baseline="0" dirty="0" smtClean="0">
                          <a:solidFill>
                            <a:srgbClr val="77933C"/>
                          </a:solidFill>
                        </a:rPr>
                        <a:t> </a:t>
                      </a:r>
                      <a:r>
                        <a:rPr lang="bg-BG" sz="1500" kern="1200" baseline="30000" dirty="0" smtClean="0">
                          <a:solidFill>
                            <a:srgbClr val="77933C"/>
                          </a:solidFill>
                          <a:latin typeface="+mn-lt"/>
                          <a:ea typeface="+mn-ea"/>
                          <a:cs typeface="+mn-cs"/>
                        </a:rPr>
                        <a:t>предимство</a:t>
                      </a:r>
                      <a:endParaRPr lang="en-US" sz="1500" kern="1200" baseline="30000" dirty="0">
                        <a:solidFill>
                          <a:srgbClr val="77933C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solidFill>
                        <a:srgbClr val="558ED5"/>
                      </a:solidFill>
                      <a:prstDash val="solid"/>
                    </a:lnL>
                    <a:lnR w="12700" cmpd="sng">
                      <a:solidFill>
                        <a:srgbClr val="558ED5"/>
                      </a:solidFill>
                      <a:prstDash val="solid"/>
                    </a:lnR>
                    <a:lnT w="12700" cmpd="sng">
                      <a:solidFill>
                        <a:srgbClr val="558ED5"/>
                      </a:solidFill>
                      <a:prstDash val="solid"/>
                    </a:lnT>
                    <a:lnB w="12700" cmpd="sng">
                      <a:solidFill>
                        <a:srgbClr val="558ED5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7" name="Table 3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6244860"/>
              </p:ext>
            </p:extLst>
          </p:nvPr>
        </p:nvGraphicFramePr>
        <p:xfrm>
          <a:off x="3946116" y="2128476"/>
          <a:ext cx="813213" cy="1861974"/>
        </p:xfrm>
        <a:graphic>
          <a:graphicData uri="http://schemas.openxmlformats.org/drawingml/2006/table">
            <a:tbl>
              <a:tblPr/>
              <a:tblGrid>
                <a:gridCol w="813213"/>
              </a:tblGrid>
              <a:tr h="1861974">
                <a:tc>
                  <a:txBody>
                    <a:bodyPr/>
                    <a:lstStyle/>
                    <a:p>
                      <a:r>
                        <a:rPr lang="bg-BG" sz="1500" baseline="30000" dirty="0" smtClean="0">
                          <a:solidFill>
                            <a:srgbClr val="77933C"/>
                          </a:solidFill>
                        </a:rPr>
                        <a:t>Връзки</a:t>
                      </a:r>
                      <a:r>
                        <a:rPr lang="bg-BG" sz="1500" baseline="0" dirty="0" smtClean="0">
                          <a:solidFill>
                            <a:srgbClr val="77933C"/>
                          </a:solidFill>
                        </a:rPr>
                        <a:t> </a:t>
                      </a:r>
                      <a:r>
                        <a:rPr lang="bg-BG" sz="1500" kern="1200" baseline="30000" dirty="0" smtClean="0">
                          <a:solidFill>
                            <a:srgbClr val="77933C"/>
                          </a:solidFill>
                          <a:latin typeface="+mn-lt"/>
                          <a:ea typeface="+mn-ea"/>
                          <a:cs typeface="+mn-cs"/>
                        </a:rPr>
                        <a:t>с</a:t>
                      </a:r>
                      <a:r>
                        <a:rPr lang="bg-BG" sz="1500" baseline="0" dirty="0" smtClean="0">
                          <a:solidFill>
                            <a:srgbClr val="77933C"/>
                          </a:solidFill>
                        </a:rPr>
                        <a:t> </a:t>
                      </a:r>
                      <a:r>
                        <a:rPr lang="bg-BG" sz="1500" kern="1200" baseline="30000" dirty="0" smtClean="0">
                          <a:solidFill>
                            <a:srgbClr val="77933C"/>
                          </a:solidFill>
                          <a:latin typeface="+mn-lt"/>
                          <a:ea typeface="+mn-ea"/>
                          <a:cs typeface="+mn-cs"/>
                        </a:rPr>
                        <a:t>клиентите</a:t>
                      </a:r>
                      <a:endParaRPr lang="en-US" sz="1500" kern="1200" baseline="30000" dirty="0" smtClean="0">
                        <a:solidFill>
                          <a:srgbClr val="77933C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nl-NL" sz="1500" baseline="30000" dirty="0" smtClean="0">
                          <a:solidFill>
                            <a:srgbClr val="FF0000"/>
                          </a:solidFill>
                        </a:rPr>
                        <a:t>16-19-</a:t>
                      </a:r>
                      <a:r>
                        <a:rPr lang="nl-NL" sz="1500" baseline="30000" dirty="0" smtClean="0">
                          <a:solidFill>
                            <a:schemeClr val="tx1"/>
                          </a:solidFill>
                        </a:rPr>
                        <a:t>37-38-39</a:t>
                      </a:r>
                      <a:endParaRPr lang="nl-NL" sz="1500" baseline="30000" dirty="0" smtClean="0"/>
                    </a:p>
                    <a:p>
                      <a:r>
                        <a:rPr lang="bg-BG" sz="1500" baseline="30000" dirty="0" smtClean="0"/>
                        <a:t>Канали за дистрибуция</a:t>
                      </a:r>
                      <a:endParaRPr lang="fr-FR" sz="1500" baseline="30000" dirty="0" smtClean="0">
                        <a:solidFill>
                          <a:srgbClr val="77933C"/>
                        </a:solidFill>
                      </a:endParaRPr>
                    </a:p>
                    <a:p>
                      <a:r>
                        <a:rPr lang="en-US" sz="1500" baseline="30000" dirty="0" smtClean="0"/>
                        <a:t>45</a:t>
                      </a:r>
                    </a:p>
                  </a:txBody>
                  <a:tcPr>
                    <a:lnL w="12700" cmpd="sng">
                      <a:solidFill>
                        <a:srgbClr val="558ED5"/>
                      </a:solidFill>
                      <a:prstDash val="solid"/>
                    </a:lnL>
                    <a:lnR w="12700" cmpd="sng">
                      <a:solidFill>
                        <a:srgbClr val="558ED5"/>
                      </a:solidFill>
                      <a:prstDash val="solid"/>
                    </a:lnR>
                    <a:lnT w="12700" cmpd="sng">
                      <a:solidFill>
                        <a:srgbClr val="558ED5"/>
                      </a:solidFill>
                      <a:prstDash val="solid"/>
                    </a:lnT>
                    <a:lnB w="12700" cmpd="sng">
                      <a:solidFill>
                        <a:srgbClr val="558ED5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8" name="Table 3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4719524"/>
              </p:ext>
            </p:extLst>
          </p:nvPr>
        </p:nvGraphicFramePr>
        <p:xfrm>
          <a:off x="4850483" y="2119825"/>
          <a:ext cx="745031" cy="1861974"/>
        </p:xfrm>
        <a:graphic>
          <a:graphicData uri="http://schemas.openxmlformats.org/drawingml/2006/table">
            <a:tbl>
              <a:tblPr/>
              <a:tblGrid>
                <a:gridCol w="745031"/>
              </a:tblGrid>
              <a:tr h="1861974">
                <a:tc>
                  <a:txBody>
                    <a:bodyPr/>
                    <a:lstStyle/>
                    <a:p>
                      <a:r>
                        <a:rPr lang="bg-BG" sz="1500" baseline="30000" dirty="0" smtClean="0">
                          <a:solidFill>
                            <a:srgbClr val="77933C"/>
                          </a:solidFill>
                        </a:rPr>
                        <a:t>Клиенти</a:t>
                      </a:r>
                      <a:endParaRPr lang="en-US" sz="1500" baseline="30000" dirty="0" smtClean="0">
                        <a:solidFill>
                          <a:srgbClr val="77933C"/>
                        </a:solidFill>
                      </a:endParaRPr>
                    </a:p>
                    <a:p>
                      <a:r>
                        <a:rPr lang="nl-NL" sz="1500" baseline="30000" dirty="0" smtClean="0">
                          <a:solidFill>
                            <a:srgbClr val="FF0000"/>
                          </a:solidFill>
                        </a:rPr>
                        <a:t>12-13-14-</a:t>
                      </a:r>
                    </a:p>
                    <a:p>
                      <a:r>
                        <a:rPr lang="nl-NL" sz="1500" baseline="30000" dirty="0" smtClean="0">
                          <a:solidFill>
                            <a:schemeClr val="tx1"/>
                          </a:solidFill>
                        </a:rPr>
                        <a:t>36</a:t>
                      </a:r>
                      <a:endParaRPr lang="nl-NL" sz="1500" baseline="30000" dirty="0"/>
                    </a:p>
                  </a:txBody>
                  <a:tcPr>
                    <a:lnL w="12700" cmpd="sng">
                      <a:solidFill>
                        <a:srgbClr val="558ED5"/>
                      </a:solidFill>
                      <a:prstDash val="solid"/>
                    </a:lnL>
                    <a:lnR w="12700" cmpd="sng">
                      <a:solidFill>
                        <a:srgbClr val="558ED5"/>
                      </a:solidFill>
                      <a:prstDash val="solid"/>
                    </a:lnR>
                    <a:lnT w="12700" cmpd="sng">
                      <a:solidFill>
                        <a:srgbClr val="558ED5"/>
                      </a:solidFill>
                      <a:prstDash val="solid"/>
                    </a:lnT>
                    <a:lnB w="12700" cmpd="sng">
                      <a:solidFill>
                        <a:srgbClr val="558ED5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9" name="Table 3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5028870"/>
              </p:ext>
            </p:extLst>
          </p:nvPr>
        </p:nvGraphicFramePr>
        <p:xfrm>
          <a:off x="5676900" y="2119825"/>
          <a:ext cx="934621" cy="1861974"/>
        </p:xfrm>
        <a:graphic>
          <a:graphicData uri="http://schemas.openxmlformats.org/drawingml/2006/table">
            <a:tbl>
              <a:tblPr/>
              <a:tblGrid>
                <a:gridCol w="934621"/>
              </a:tblGrid>
              <a:tr h="1861974">
                <a:tc>
                  <a:txBody>
                    <a:bodyPr/>
                    <a:lstStyle/>
                    <a:p>
                      <a:r>
                        <a:rPr lang="bg-BG" sz="1500" baseline="30000" dirty="0" smtClean="0">
                          <a:solidFill>
                            <a:srgbClr val="77933C"/>
                          </a:solidFill>
                        </a:rPr>
                        <a:t>Околна среда</a:t>
                      </a:r>
                      <a:endParaRPr lang="en-US" sz="1500" baseline="30000" dirty="0" smtClean="0">
                        <a:solidFill>
                          <a:srgbClr val="77933C"/>
                        </a:solidFill>
                      </a:endParaRPr>
                    </a:p>
                    <a:p>
                      <a:r>
                        <a:rPr lang="pl-PL" sz="1500" baseline="30000" dirty="0" smtClean="0"/>
                        <a:t>42-43-45</a:t>
                      </a:r>
                      <a:endParaRPr lang="pl-PL" sz="1500" baseline="30000" dirty="0"/>
                    </a:p>
                  </a:txBody>
                  <a:tcPr>
                    <a:lnL w="12700" cmpd="sng">
                      <a:solidFill>
                        <a:srgbClr val="558ED5"/>
                      </a:solidFill>
                      <a:prstDash val="solid"/>
                    </a:lnL>
                    <a:lnR w="12700" cmpd="sng">
                      <a:solidFill>
                        <a:srgbClr val="558ED5"/>
                      </a:solidFill>
                      <a:prstDash val="solid"/>
                    </a:lnR>
                    <a:lnT w="12700" cmpd="sng">
                      <a:solidFill>
                        <a:srgbClr val="558ED5"/>
                      </a:solidFill>
                      <a:prstDash val="solid"/>
                    </a:lnT>
                    <a:lnB w="12700" cmpd="sng">
                      <a:solidFill>
                        <a:srgbClr val="558ED5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0" name="Table 3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3043695"/>
              </p:ext>
            </p:extLst>
          </p:nvPr>
        </p:nvGraphicFramePr>
        <p:xfrm>
          <a:off x="152401" y="4153219"/>
          <a:ext cx="1172470" cy="1082040"/>
        </p:xfrm>
        <a:graphic>
          <a:graphicData uri="http://schemas.openxmlformats.org/drawingml/2006/table">
            <a:tbl>
              <a:tblPr/>
              <a:tblGrid>
                <a:gridCol w="1172470"/>
              </a:tblGrid>
              <a:tr h="1016396">
                <a:tc>
                  <a:txBody>
                    <a:bodyPr/>
                    <a:lstStyle/>
                    <a:p>
                      <a:r>
                        <a:rPr lang="bg-BG" sz="1500" baseline="3000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  <a:t>Показатели</a:t>
                      </a:r>
                      <a:r>
                        <a:rPr lang="bg-BG" sz="1500" baseline="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bg-BG" sz="1500" kern="1200" baseline="3000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и</a:t>
                      </a:r>
                      <a:r>
                        <a:rPr lang="bg-BG" sz="1500" baseline="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bg-BG" sz="1500" kern="1200" baseline="3000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управление</a:t>
                      </a:r>
                      <a:endParaRPr lang="en-US" sz="1500" kern="1200" baseline="30000" dirty="0" smtClean="0">
                        <a:solidFill>
                          <a:schemeClr val="accent3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sz="1500" baseline="30000" dirty="0" smtClean="0">
                        <a:solidFill>
                          <a:srgbClr val="FF0000"/>
                        </a:solidFill>
                      </a:endParaRPr>
                    </a:p>
                    <a:p>
                      <a:r>
                        <a:rPr lang="en-US" sz="1500" baseline="30000" dirty="0" smtClean="0">
                          <a:solidFill>
                            <a:srgbClr val="FF0000"/>
                          </a:solidFill>
                        </a:rPr>
                        <a:t>20-21-22-23-24-25-27-29-30-</a:t>
                      </a:r>
                      <a:r>
                        <a:rPr lang="nl-BE" sz="1500" baseline="30000" dirty="0" smtClean="0">
                          <a:solidFill>
                            <a:schemeClr val="tx1"/>
                          </a:solidFill>
                        </a:rPr>
                        <a:t>34-35-40-41-44</a:t>
                      </a:r>
                      <a:endParaRPr lang="uk-UA" sz="1500" baseline="30000" dirty="0" smtClean="0"/>
                    </a:p>
                  </a:txBody>
                  <a:tcPr>
                    <a:lnL w="12700" cmpd="sng">
                      <a:solidFill>
                        <a:srgbClr val="558ED5"/>
                      </a:solidFill>
                      <a:prstDash val="solid"/>
                    </a:lnL>
                    <a:lnR w="12700" cmpd="sng">
                      <a:solidFill>
                        <a:srgbClr val="558ED5"/>
                      </a:solidFill>
                      <a:prstDash val="solid"/>
                    </a:lnR>
                    <a:lnT w="12700" cmpd="sng">
                      <a:solidFill>
                        <a:srgbClr val="558ED5"/>
                      </a:solidFill>
                      <a:prstDash val="solid"/>
                    </a:lnT>
                    <a:lnB w="12700" cmpd="sng">
                      <a:solidFill>
                        <a:srgbClr val="558ED5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1" name="Table 4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852999"/>
              </p:ext>
            </p:extLst>
          </p:nvPr>
        </p:nvGraphicFramePr>
        <p:xfrm>
          <a:off x="1406412" y="4153219"/>
          <a:ext cx="2467680" cy="1016396"/>
        </p:xfrm>
        <a:graphic>
          <a:graphicData uri="http://schemas.openxmlformats.org/drawingml/2006/table">
            <a:tbl>
              <a:tblPr/>
              <a:tblGrid>
                <a:gridCol w="2467680"/>
              </a:tblGrid>
              <a:tr h="1016396">
                <a:tc>
                  <a:txBody>
                    <a:bodyPr/>
                    <a:lstStyle/>
                    <a:p>
                      <a:r>
                        <a:rPr lang="bg-BG" sz="1500" baseline="30000" dirty="0" smtClean="0">
                          <a:solidFill>
                            <a:srgbClr val="77933C"/>
                          </a:solidFill>
                        </a:rPr>
                        <a:t>Разходи</a:t>
                      </a:r>
                      <a:endParaRPr lang="en-US" sz="1500" baseline="30000" dirty="0" smtClean="0">
                        <a:solidFill>
                          <a:srgbClr val="77933C"/>
                        </a:solidFill>
                      </a:endParaRPr>
                    </a:p>
                    <a:p>
                      <a:endParaRPr lang="en-US" sz="1500" baseline="30000" dirty="0" smtClean="0">
                        <a:solidFill>
                          <a:srgbClr val="FF0000"/>
                        </a:solidFill>
                      </a:endParaRPr>
                    </a:p>
                    <a:p>
                      <a:r>
                        <a:rPr lang="en-US" sz="1500" baseline="30000" dirty="0" smtClean="0">
                          <a:solidFill>
                            <a:srgbClr val="FF0000"/>
                          </a:solidFill>
                        </a:rPr>
                        <a:t>17-18-</a:t>
                      </a:r>
                      <a:r>
                        <a:rPr lang="en-US" sz="1500" baseline="30000" dirty="0" smtClean="0">
                          <a:solidFill>
                            <a:schemeClr val="tx1"/>
                          </a:solidFill>
                        </a:rPr>
                        <a:t>48</a:t>
                      </a:r>
                      <a:r>
                        <a:rPr lang="bg-BG" sz="1500" baseline="300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r>
                        <a:rPr lang="en-US" sz="1500" baseline="30000" dirty="0" smtClean="0">
                          <a:solidFill>
                            <a:schemeClr val="tx1"/>
                          </a:solidFill>
                        </a:rPr>
                        <a:t>49</a:t>
                      </a:r>
                      <a:endParaRPr lang="en-US" sz="1500" baseline="30000" dirty="0"/>
                    </a:p>
                  </a:txBody>
                  <a:tcPr>
                    <a:lnL w="12700" cmpd="sng">
                      <a:solidFill>
                        <a:srgbClr val="558ED5"/>
                      </a:solidFill>
                      <a:prstDash val="solid"/>
                    </a:lnL>
                    <a:lnR w="12700" cmpd="sng">
                      <a:solidFill>
                        <a:srgbClr val="558ED5"/>
                      </a:solidFill>
                      <a:prstDash val="solid"/>
                    </a:lnR>
                    <a:lnT w="12700" cmpd="sng">
                      <a:solidFill>
                        <a:srgbClr val="558ED5"/>
                      </a:solidFill>
                      <a:prstDash val="solid"/>
                    </a:lnT>
                    <a:lnB w="12700" cmpd="sng">
                      <a:solidFill>
                        <a:srgbClr val="558ED5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2" name="Table 4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8264421"/>
              </p:ext>
            </p:extLst>
          </p:nvPr>
        </p:nvGraphicFramePr>
        <p:xfrm>
          <a:off x="3954019" y="4153219"/>
          <a:ext cx="2657501" cy="1016396"/>
        </p:xfrm>
        <a:graphic>
          <a:graphicData uri="http://schemas.openxmlformats.org/drawingml/2006/table">
            <a:tbl>
              <a:tblPr/>
              <a:tblGrid>
                <a:gridCol w="2657501"/>
              </a:tblGrid>
              <a:tr h="1016396">
                <a:tc>
                  <a:txBody>
                    <a:bodyPr/>
                    <a:lstStyle/>
                    <a:p>
                      <a:r>
                        <a:rPr lang="bg-BG" sz="1500" baseline="30000" dirty="0" smtClean="0">
                          <a:solidFill>
                            <a:srgbClr val="77933C"/>
                          </a:solidFill>
                        </a:rPr>
                        <a:t>Приходи</a:t>
                      </a:r>
                      <a:endParaRPr lang="fr-FR" sz="1500" baseline="30000" dirty="0" smtClean="0">
                        <a:solidFill>
                          <a:srgbClr val="77933C"/>
                        </a:solidFill>
                      </a:endParaRPr>
                    </a:p>
                    <a:p>
                      <a:endParaRPr lang="en-US" sz="1500" baseline="30000" dirty="0" smtClean="0">
                        <a:solidFill>
                          <a:srgbClr val="FF0000"/>
                        </a:solidFill>
                      </a:endParaRPr>
                    </a:p>
                    <a:p>
                      <a:r>
                        <a:rPr lang="en-US" sz="1500" baseline="30000" dirty="0" smtClean="0">
                          <a:solidFill>
                            <a:srgbClr val="FF0000"/>
                          </a:solidFill>
                        </a:rPr>
                        <a:t>11-15</a:t>
                      </a:r>
                    </a:p>
                    <a:p>
                      <a:endParaRPr lang="en-US" sz="1500" dirty="0"/>
                    </a:p>
                  </a:txBody>
                  <a:tcPr>
                    <a:lnL w="12700" cmpd="sng">
                      <a:solidFill>
                        <a:srgbClr val="558ED5"/>
                      </a:solidFill>
                      <a:prstDash val="solid"/>
                    </a:lnL>
                    <a:lnR w="12700" cmpd="sng">
                      <a:solidFill>
                        <a:srgbClr val="558ED5"/>
                      </a:solidFill>
                      <a:prstDash val="solid"/>
                    </a:lnR>
                    <a:lnT w="12700" cmpd="sng">
                      <a:solidFill>
                        <a:srgbClr val="558ED5"/>
                      </a:solidFill>
                      <a:prstDash val="solid"/>
                    </a:lnT>
                    <a:lnB w="12700" cmpd="sng">
                      <a:solidFill>
                        <a:srgbClr val="558ED5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3" name="Table 4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5238965"/>
              </p:ext>
            </p:extLst>
          </p:nvPr>
        </p:nvGraphicFramePr>
        <p:xfrm>
          <a:off x="567605" y="5632788"/>
          <a:ext cx="5754315" cy="27412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89893"/>
                <a:gridCol w="1766249"/>
                <a:gridCol w="208280"/>
                <a:gridCol w="1889893"/>
              </a:tblGrid>
              <a:tr h="1200578">
                <a:tc>
                  <a:txBody>
                    <a:bodyPr/>
                    <a:lstStyle/>
                    <a:p>
                      <a:r>
                        <a:rPr lang="bg-BG" baseline="30000" dirty="0" smtClean="0">
                          <a:solidFill>
                            <a:schemeClr val="tx1"/>
                          </a:solidFill>
                        </a:rPr>
                        <a:t>Спешни</a:t>
                      </a:r>
                      <a:r>
                        <a:rPr lang="bg-BG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bg-BG" sz="2900" b="1" kern="1200" baseline="30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действия</a:t>
                      </a:r>
                      <a:endParaRPr lang="en-US" sz="2900" b="1" kern="1200" baseline="300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rgbClr val="4F6228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4F6228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bg-BG" baseline="30000" dirty="0" smtClean="0">
                          <a:solidFill>
                            <a:srgbClr val="000000"/>
                          </a:solidFill>
                        </a:rPr>
                        <a:t>Индикатори</a:t>
                      </a:r>
                      <a:endParaRPr lang="en-US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4F6228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6228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4F6228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rgbClr val="4F6228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rgbClr val="4F6228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bg-BG" baseline="30000" dirty="0" smtClean="0">
                          <a:solidFill>
                            <a:srgbClr val="000000"/>
                          </a:solidFill>
                        </a:rPr>
                        <a:t>Изтичане</a:t>
                      </a:r>
                      <a:r>
                        <a:rPr lang="bg-BG" baseline="0" dirty="0" smtClean="0">
                          <a:solidFill>
                            <a:srgbClr val="000000"/>
                          </a:solidFill>
                        </a:rPr>
                        <a:t> </a:t>
                      </a:r>
                      <a:r>
                        <a:rPr lang="bg-BG" sz="2900" b="1" kern="1200" baseline="300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на</a:t>
                      </a:r>
                      <a:r>
                        <a:rPr lang="bg-BG" baseline="0" dirty="0" smtClean="0">
                          <a:solidFill>
                            <a:srgbClr val="000000"/>
                          </a:solidFill>
                        </a:rPr>
                        <a:t> </a:t>
                      </a:r>
                      <a:r>
                        <a:rPr lang="bg-BG" sz="2900" b="1" kern="1200" baseline="300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срокове</a:t>
                      </a:r>
                      <a:endParaRPr lang="en-US" sz="2900" b="1" kern="1200" baseline="300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B w="12700" cap="flat" cmpd="sng" algn="ctr">
                      <a:solidFill>
                        <a:srgbClr val="4F6228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540655">
                <a:tc>
                  <a:txBody>
                    <a:bodyPr/>
                    <a:lstStyle/>
                    <a:p>
                      <a:pPr marL="0" marR="0" indent="0" algn="l" defTabSz="7374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b="1" baseline="30000" dirty="0" smtClean="0"/>
                        <a:t>Неспешни</a:t>
                      </a:r>
                      <a:r>
                        <a:rPr lang="bg-BG" b="1" baseline="0" dirty="0" smtClean="0"/>
                        <a:t> </a:t>
                      </a:r>
                      <a:r>
                        <a:rPr lang="bg-BG" sz="2900" b="1" kern="1200" baseline="300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действия</a:t>
                      </a:r>
                      <a:endParaRPr lang="it-IT" sz="2900" b="1" kern="1200" baseline="300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dirty="0"/>
                    </a:p>
                  </a:txBody>
                  <a:tcPr>
                    <a:lnR w="12700" cap="flat" cmpd="sng" algn="ctr">
                      <a:solidFill>
                        <a:srgbClr val="4F6228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6228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rgbClr val="4F6228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6228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6228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rgbClr val="4F6228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4F6228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rgbClr val="4F6228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176923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480</Words>
  <Application>Microsoft Office PowerPoint</Application>
  <PresentationFormat>Custom</PresentationFormat>
  <Paragraphs>98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PowerPoint Presentation</vt:lpstr>
    </vt:vector>
  </TitlesOfParts>
  <Company>ESAPV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guillaume ancion</dc:creator>
  <cp:lastModifiedBy>Stefan</cp:lastModifiedBy>
  <cp:revision>15</cp:revision>
  <dcterms:created xsi:type="dcterms:W3CDTF">2017-02-01T00:43:25Z</dcterms:created>
  <dcterms:modified xsi:type="dcterms:W3CDTF">2017-03-26T16:21:10Z</dcterms:modified>
</cp:coreProperties>
</file>